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2"/>
  </p:notesMasterIdLst>
  <p:sldIdLst>
    <p:sldId id="256" r:id="rId2"/>
    <p:sldId id="303" r:id="rId3"/>
    <p:sldId id="258" r:id="rId4"/>
    <p:sldId id="278" r:id="rId5"/>
    <p:sldId id="302" r:id="rId6"/>
    <p:sldId id="319" r:id="rId7"/>
    <p:sldId id="304" r:id="rId8"/>
    <p:sldId id="312" r:id="rId9"/>
    <p:sldId id="316" r:id="rId10"/>
    <p:sldId id="289" r:id="rId11"/>
    <p:sldId id="320" r:id="rId12"/>
    <p:sldId id="321" r:id="rId13"/>
    <p:sldId id="282" r:id="rId14"/>
    <p:sldId id="315" r:id="rId15"/>
    <p:sldId id="270" r:id="rId16"/>
    <p:sldId id="284" r:id="rId17"/>
    <p:sldId id="286" r:id="rId18"/>
    <p:sldId id="287" r:id="rId19"/>
    <p:sldId id="322" r:id="rId20"/>
    <p:sldId id="323" r:id="rId21"/>
    <p:sldId id="324" r:id="rId22"/>
    <p:sldId id="309" r:id="rId23"/>
    <p:sldId id="305" r:id="rId24"/>
    <p:sldId id="310" r:id="rId25"/>
    <p:sldId id="266" r:id="rId26"/>
    <p:sldId id="325" r:id="rId27"/>
    <p:sldId id="328" r:id="rId28"/>
    <p:sldId id="329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A1D3"/>
    <a:srgbClr val="9A68B8"/>
    <a:srgbClr val="854090"/>
    <a:srgbClr val="A5E9A5"/>
    <a:srgbClr val="FFBDBD"/>
    <a:srgbClr val="FF6B6B"/>
    <a:srgbClr val="DBDBDB"/>
    <a:srgbClr val="E5E5E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Single stepping time (lower is better)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20-4937-B47E-D5C2B64353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20-4937-B47E-D5C2B64353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1D20-4937-B47E-D5C2B64353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38618431"/>
        <c:axId val="1238619263"/>
      </c:barChart>
      <c:catAx>
        <c:axId val="123861843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38619263"/>
        <c:crosses val="autoZero"/>
        <c:auto val="1"/>
        <c:lblAlgn val="ctr"/>
        <c:lblOffset val="100"/>
        <c:noMultiLvlLbl val="0"/>
      </c:catAx>
      <c:valAx>
        <c:axId val="123861926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38618431"/>
        <c:crosses val="autoZero"/>
        <c:crossBetween val="between"/>
      </c:valAx>
      <c:spPr>
        <a:noFill/>
        <a:ln>
          <a:solidFill>
            <a:schemeClr val="bg1">
              <a:lumMod val="65000"/>
              <a:alpha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Syscall</a:t>
            </a:r>
            <a:r>
              <a:rPr lang="en-US" dirty="0"/>
              <a:t> executed (higher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55-4AE2-95C1-A6857A5356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55-4AE2-95C1-A6857A5356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1255-4AE2-95C1-A6857A5356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38618431"/>
        <c:axId val="1238619263"/>
      </c:barChart>
      <c:catAx>
        <c:axId val="123861843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38619263"/>
        <c:crosses val="autoZero"/>
        <c:auto val="1"/>
        <c:lblAlgn val="ctr"/>
        <c:lblOffset val="100"/>
        <c:noMultiLvlLbl val="0"/>
      </c:catAx>
      <c:valAx>
        <c:axId val="123861926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38618431"/>
        <c:crosses val="autoZero"/>
        <c:crossBetween val="between"/>
      </c:valAx>
      <c:spPr>
        <a:noFill/>
        <a:ln>
          <a:solidFill>
            <a:schemeClr val="bg1">
              <a:lumMod val="65000"/>
              <a:alpha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Conditional Breakpoint executed</a:t>
            </a:r>
            <a:r>
              <a:rPr lang="en-US" baseline="0" dirty="0"/>
              <a:t> (higher is better)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CD-47C8-8DC4-0CBC5192DC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CD-47C8-8DC4-0CBC5192DCB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23CD-47C8-8DC4-0CBC5192DC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38618431"/>
        <c:axId val="1238619263"/>
      </c:barChart>
      <c:catAx>
        <c:axId val="123861843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38619263"/>
        <c:crosses val="autoZero"/>
        <c:auto val="1"/>
        <c:lblAlgn val="ctr"/>
        <c:lblOffset val="100"/>
        <c:noMultiLvlLbl val="0"/>
      </c:catAx>
      <c:valAx>
        <c:axId val="123861926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38618431"/>
        <c:crosses val="autoZero"/>
        <c:crossBetween val="between"/>
      </c:valAx>
      <c:spPr>
        <a:noFill/>
        <a:ln>
          <a:solidFill>
            <a:schemeClr val="bg1">
              <a:lumMod val="65000"/>
              <a:alpha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CF4CA-778D-4897-B8D8-56682DD9B99D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5FED1-138D-475F-8830-2C85B0E3E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5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ED1-138D-475F-8830-2C85B0E3E2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5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script engine on hypervisor VMX-root mode, no API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ED1-138D-475F-8830-2C85B0E3E2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6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ade Gothic Next Heavy" panose="020B0903040303020004" pitchFamily="34" charset="0"/>
                <a:ea typeface="Microsoft YaHei Light" panose="020B0502040204020203" pitchFamily="34" charset="-122"/>
                <a:cs typeface="Calibri"/>
              </a:rPr>
              <a:t>But why would we need all that?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5FED1-138D-475F-8830-2C85B0E3E2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8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74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3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71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7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1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4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0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46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5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7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4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0747FCB-9B9C-4E16-1509-81E6D5B778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25833" r="18444" b="9862"/>
          <a:stretch/>
        </p:blipFill>
        <p:spPr>
          <a:xfrm rot="1911394">
            <a:off x="-1101686" y="4801225"/>
            <a:ext cx="3889883" cy="3221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7E6D8D-7468-4C38-A259-B4BDAE9623F0}"/>
              </a:ext>
            </a:extLst>
          </p:cNvPr>
          <p:cNvSpPr txBox="1"/>
          <p:nvPr/>
        </p:nvSpPr>
        <p:spPr>
          <a:xfrm>
            <a:off x="934745" y="2046982"/>
            <a:ext cx="10322510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200" b="1" dirty="0">
                <a:latin typeface="Trade Gothic Next Heavy" panose="020B0903040303020004" pitchFamily="34" charset="0"/>
                <a:ea typeface="Microsoft YaHei" panose="020B0503020204020204" pitchFamily="34" charset="-122"/>
                <a:cs typeface="Calibri"/>
              </a:rPr>
              <a:t>HyperDbg</a:t>
            </a:r>
            <a:endParaRPr lang="en-US" sz="13200" b="1" dirty="0">
              <a:latin typeface="Trade Gothic Next Heavy" panose="020B0903040303020004" pitchFamily="34" charset="0"/>
              <a:ea typeface="Microsoft YaHei Light" panose="020B0502040204020203" pitchFamily="34" charset="-122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66E7D-0820-4ABA-854F-0A704F62C543}"/>
              </a:ext>
            </a:extLst>
          </p:cNvPr>
          <p:cNvSpPr txBox="1"/>
          <p:nvPr/>
        </p:nvSpPr>
        <p:spPr>
          <a:xfrm>
            <a:off x="2631440" y="5848616"/>
            <a:ext cx="6929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ACM Conference on Computer and Communications Security (CCS)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November 2022 </a:t>
            </a:r>
            <a:endParaRPr lang="en-US" sz="1800" dirty="0"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290A0-85B0-84EE-6AFC-26398F93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87" y="1026160"/>
            <a:ext cx="5136560" cy="55897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0777BA-3845-7C70-18EE-F7A94082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5266"/>
            <a:ext cx="7071973" cy="3787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3570BF-9678-0C81-BDC6-107E7A21896F}"/>
              </a:ext>
            </a:extLst>
          </p:cNvPr>
          <p:cNvSpPr txBox="1"/>
          <p:nvPr/>
        </p:nvSpPr>
        <p:spPr>
          <a:xfrm>
            <a:off x="3048000" y="2420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57882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2D8E9-D535-ACF6-34CA-ECB64931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742" y="5372492"/>
            <a:ext cx="6266516" cy="124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E003E3-AB2C-F0DD-8CBE-780ED8BB2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14" y="1209305"/>
            <a:ext cx="5935886" cy="3994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906B0-3734-B25E-9821-EB705E1A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920" y="1370493"/>
            <a:ext cx="5151120" cy="3671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EF1A14-4914-CB78-A719-23B25DC161D0}"/>
              </a:ext>
            </a:extLst>
          </p:cNvPr>
          <p:cNvSpPr txBox="1"/>
          <p:nvPr/>
        </p:nvSpPr>
        <p:spPr>
          <a:xfrm>
            <a:off x="3048000" y="2420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Timing Transparency</a:t>
            </a:r>
          </a:p>
        </p:txBody>
      </p:sp>
    </p:spTree>
    <p:extLst>
      <p:ext uri="{BB962C8B-B14F-4D97-AF65-F5344CB8AC3E}">
        <p14:creationId xmlns:p14="http://schemas.microsoft.com/office/powerpoint/2010/main" val="196991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fish-kam">
            <a:hlinkClick r:id="" action="ppaction://media"/>
            <a:extLst>
              <a:ext uri="{FF2B5EF4-FFF2-40B4-BE49-F238E27FC236}">
                <a16:creationId xmlns:a16="http://schemas.microsoft.com/office/drawing/2014/main" id="{AD6BC1F5-19BA-C6AC-77F0-6E5437C1E9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5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CB4C208-8CD4-9DB8-4643-A84338CF5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700003"/>
              </p:ext>
            </p:extLst>
          </p:nvPr>
        </p:nvGraphicFramePr>
        <p:xfrm>
          <a:off x="1097280" y="908835"/>
          <a:ext cx="10590801" cy="146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295B7D-1279-6D8E-6076-8CA178228735}"/>
              </a:ext>
            </a:extLst>
          </p:cNvPr>
          <p:cNvSpPr txBox="1"/>
          <p:nvPr/>
        </p:nvSpPr>
        <p:spPr>
          <a:xfrm>
            <a:off x="3048000" y="2420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Performance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D471DED-A42A-A6E0-246C-ACC112D51F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30990"/>
              </p:ext>
            </p:extLst>
          </p:nvPr>
        </p:nvGraphicFramePr>
        <p:xfrm>
          <a:off x="1097279" y="4099075"/>
          <a:ext cx="10590801" cy="146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0AF140-A93C-B594-9F62-426311D3D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134131"/>
              </p:ext>
            </p:extLst>
          </p:nvPr>
        </p:nvGraphicFramePr>
        <p:xfrm>
          <a:off x="1097280" y="2397890"/>
          <a:ext cx="10590801" cy="146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48284D4-353C-001B-E991-B181ADCF224A}"/>
              </a:ext>
            </a:extLst>
          </p:cNvPr>
          <p:cNvSpPr txBox="1"/>
          <p:nvPr/>
        </p:nvSpPr>
        <p:spPr>
          <a:xfrm>
            <a:off x="4175760" y="1626042"/>
            <a:ext cx="123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x2.97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0BCFE1-8F11-D98D-76E4-550E2C524011}"/>
              </a:ext>
            </a:extLst>
          </p:cNvPr>
          <p:cNvSpPr txBox="1"/>
          <p:nvPr/>
        </p:nvSpPr>
        <p:spPr>
          <a:xfrm>
            <a:off x="9763760" y="3115846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x1319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ADB15-376E-A6E8-B235-E9AA618035A2}"/>
              </a:ext>
            </a:extLst>
          </p:cNvPr>
          <p:cNvSpPr txBox="1"/>
          <p:nvPr/>
        </p:nvSpPr>
        <p:spPr>
          <a:xfrm>
            <a:off x="9438640" y="4833377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E93A0-4E66-DF8F-BE8D-D4AE4BB73CE5}"/>
              </a:ext>
            </a:extLst>
          </p:cNvPr>
          <p:cNvSpPr txBox="1"/>
          <p:nvPr/>
        </p:nvSpPr>
        <p:spPr>
          <a:xfrm>
            <a:off x="4175760" y="1643137"/>
            <a:ext cx="123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x2.97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78CB5C-B551-190E-0A44-850B89B56592}"/>
              </a:ext>
            </a:extLst>
          </p:cNvPr>
          <p:cNvSpPr txBox="1"/>
          <p:nvPr/>
        </p:nvSpPr>
        <p:spPr>
          <a:xfrm>
            <a:off x="249919" y="1643579"/>
            <a:ext cx="123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HyperDbg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46A05-8D2F-F173-AFF6-2C7AED854A37}"/>
              </a:ext>
            </a:extLst>
          </p:cNvPr>
          <p:cNvSpPr txBox="1"/>
          <p:nvPr/>
        </p:nvSpPr>
        <p:spPr>
          <a:xfrm>
            <a:off x="402319" y="1892947"/>
            <a:ext cx="123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WinDbg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20B454-04CE-6623-BA42-0959E1A59078}"/>
              </a:ext>
            </a:extLst>
          </p:cNvPr>
          <p:cNvSpPr txBox="1"/>
          <p:nvPr/>
        </p:nvSpPr>
        <p:spPr>
          <a:xfrm>
            <a:off x="249919" y="3115846"/>
            <a:ext cx="123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HyperDbg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023794-8F6A-ED7F-9723-FD3ACE3B8CCC}"/>
              </a:ext>
            </a:extLst>
          </p:cNvPr>
          <p:cNvSpPr txBox="1"/>
          <p:nvPr/>
        </p:nvSpPr>
        <p:spPr>
          <a:xfrm>
            <a:off x="402319" y="3365214"/>
            <a:ext cx="123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WinDbg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DC0C92-6956-0360-3589-D57EF7A12B86}"/>
              </a:ext>
            </a:extLst>
          </p:cNvPr>
          <p:cNvSpPr txBox="1"/>
          <p:nvPr/>
        </p:nvSpPr>
        <p:spPr>
          <a:xfrm>
            <a:off x="249919" y="4814480"/>
            <a:ext cx="123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HyperDbg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5CB8BA-20BE-4D23-0380-25725DB32B28}"/>
              </a:ext>
            </a:extLst>
          </p:cNvPr>
          <p:cNvSpPr txBox="1"/>
          <p:nvPr/>
        </p:nvSpPr>
        <p:spPr>
          <a:xfrm>
            <a:off x="402319" y="5063848"/>
            <a:ext cx="123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WinDbg</a:t>
            </a:r>
          </a:p>
        </p:txBody>
      </p:sp>
    </p:spTree>
    <p:extLst>
      <p:ext uri="{BB962C8B-B14F-4D97-AF65-F5344CB8AC3E}">
        <p14:creationId xmlns:p14="http://schemas.microsoft.com/office/powerpoint/2010/main" val="356026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s">
            <a:hlinkClick r:id="" action="ppaction://media"/>
            <a:extLst>
              <a:ext uri="{FF2B5EF4-FFF2-40B4-BE49-F238E27FC236}">
                <a16:creationId xmlns:a16="http://schemas.microsoft.com/office/drawing/2014/main" id="{3FFE27CF-700A-82B0-4018-D3C3CE5020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16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DE48A2F0-E2A3-A702-E45D-64263EF3ED36}"/>
              </a:ext>
            </a:extLst>
          </p:cNvPr>
          <p:cNvGrpSpPr/>
          <p:nvPr/>
        </p:nvGrpSpPr>
        <p:grpSpPr>
          <a:xfrm>
            <a:off x="1139269" y="920911"/>
            <a:ext cx="1166965" cy="1385844"/>
            <a:chOff x="7333999" y="554822"/>
            <a:chExt cx="1586868" cy="19099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FE45C4-1DDD-189F-E051-6E3BC993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2068" y="853283"/>
              <a:ext cx="752652" cy="72898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0FFB8E6-92A8-B16D-A645-057326062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999" y="554822"/>
              <a:ext cx="1586868" cy="190994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914EDD-587D-5D19-B3F6-1ED08F5F3613}"/>
              </a:ext>
            </a:extLst>
          </p:cNvPr>
          <p:cNvSpPr txBox="1"/>
          <p:nvPr/>
        </p:nvSpPr>
        <p:spPr>
          <a:xfrm>
            <a:off x="2411616" y="1383001"/>
            <a:ext cx="358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rade Gothic Next" panose="020B0503040303020004" pitchFamily="34" charset="0"/>
              </a:rPr>
              <a:t>Evasive Malware Analysis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8408D1-EF3B-39A5-25C3-C9F2CD3BA0F1}"/>
              </a:ext>
            </a:extLst>
          </p:cNvPr>
          <p:cNvSpPr txBox="1"/>
          <p:nvPr/>
        </p:nvSpPr>
        <p:spPr>
          <a:xfrm>
            <a:off x="8708176" y="3101404"/>
            <a:ext cx="2149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rade Gothic Next" panose="020B0503040303020004" pitchFamily="34" charset="0"/>
              </a:rPr>
              <a:t>Kernel Fuzzing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48B30A-E210-035A-2C6A-823630B240DF}"/>
              </a:ext>
            </a:extLst>
          </p:cNvPr>
          <p:cNvGrpSpPr/>
          <p:nvPr/>
        </p:nvGrpSpPr>
        <p:grpSpPr>
          <a:xfrm>
            <a:off x="6839756" y="2572534"/>
            <a:ext cx="1586868" cy="1483016"/>
            <a:chOff x="910050" y="3502870"/>
            <a:chExt cx="1586868" cy="148301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4C81B4-A33C-C751-D152-5672604A42BE}"/>
                </a:ext>
              </a:extLst>
            </p:cNvPr>
            <p:cNvSpPr/>
            <p:nvPr/>
          </p:nvSpPr>
          <p:spPr>
            <a:xfrm>
              <a:off x="972189" y="3853742"/>
              <a:ext cx="1424309" cy="817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F292D68-5159-208E-AD77-E34FAEC0B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050" y="3801010"/>
              <a:ext cx="1586868" cy="1184876"/>
            </a:xfrm>
            <a:prstGeom prst="rect">
              <a:avLst/>
            </a:prstGeom>
          </p:spPr>
        </p:pic>
        <p:sp>
          <p:nvSpPr>
            <p:cNvPr id="59" name="Lightning Bolt 58">
              <a:extLst>
                <a:ext uri="{FF2B5EF4-FFF2-40B4-BE49-F238E27FC236}">
                  <a16:creationId xmlns:a16="http://schemas.microsoft.com/office/drawing/2014/main" id="{DF383768-1153-C593-79E3-5DDC94841F21}"/>
                </a:ext>
              </a:extLst>
            </p:cNvPr>
            <p:cNvSpPr/>
            <p:nvPr/>
          </p:nvSpPr>
          <p:spPr>
            <a:xfrm>
              <a:off x="911255" y="3502870"/>
              <a:ext cx="467576" cy="633772"/>
            </a:xfrm>
            <a:prstGeom prst="lightningBol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3EF339C-F00D-5278-9F86-44FC3D46887B}"/>
                </a:ext>
              </a:extLst>
            </p:cNvPr>
            <p:cNvGrpSpPr/>
            <p:nvPr/>
          </p:nvGrpSpPr>
          <p:grpSpPr>
            <a:xfrm>
              <a:off x="1439764" y="3970186"/>
              <a:ext cx="634438" cy="607934"/>
              <a:chOff x="1439764" y="3970186"/>
              <a:chExt cx="634438" cy="607934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B8A159-26D3-E00C-6DAA-E762F1FFEEF9}"/>
                  </a:ext>
                </a:extLst>
              </p:cNvPr>
              <p:cNvSpPr txBox="1"/>
              <p:nvPr/>
            </p:nvSpPr>
            <p:spPr>
              <a:xfrm>
                <a:off x="1439765" y="3970186"/>
                <a:ext cx="43904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x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B96AA21-4245-0E48-1739-0F8312BE93AA}"/>
                  </a:ext>
                </a:extLst>
              </p:cNvPr>
              <p:cNvSpPr txBox="1"/>
              <p:nvPr/>
            </p:nvSpPr>
            <p:spPr>
              <a:xfrm>
                <a:off x="1439764" y="4178010"/>
                <a:ext cx="43904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x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5C2FF5B-B2AE-A0F6-EE45-B6C68670E330}"/>
                  </a:ext>
                </a:extLst>
              </p:cNvPr>
              <p:cNvSpPr txBox="1"/>
              <p:nvPr/>
            </p:nvSpPr>
            <p:spPr>
              <a:xfrm>
                <a:off x="1609349" y="3970186"/>
                <a:ext cx="46485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(</a:t>
                </a:r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20FE628-C9DC-A20D-7D29-E1D699D088A0}"/>
              </a:ext>
            </a:extLst>
          </p:cNvPr>
          <p:cNvSpPr txBox="1"/>
          <p:nvPr/>
        </p:nvSpPr>
        <p:spPr>
          <a:xfrm>
            <a:off x="3087307" y="4380017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rade Gothic Next" panose="020B0503040303020004" pitchFamily="34" charset="0"/>
              </a:rPr>
              <a:t>I/O Debugging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B9A355-DD76-520F-E1D9-3E4A355D83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16" y="4055550"/>
            <a:ext cx="1377727" cy="11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1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6C2970-59A8-C820-73B8-CFA7D1279B1D}"/>
              </a:ext>
            </a:extLst>
          </p:cNvPr>
          <p:cNvSpPr txBox="1"/>
          <p:nvPr/>
        </p:nvSpPr>
        <p:spPr>
          <a:xfrm>
            <a:off x="8299048" y="821803"/>
            <a:ext cx="347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 125k+ lines of code</a:t>
            </a:r>
          </a:p>
          <a:p>
            <a:r>
              <a:rPr lang="en-US" dirty="0"/>
              <a:t>Over 2.5 years of development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F22F34-390A-7F13-9232-49149BAA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47" y="1377284"/>
            <a:ext cx="6835732" cy="2156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BF8EF9-61F8-1FD7-045D-0A1171377DE5}"/>
              </a:ext>
            </a:extLst>
          </p:cNvPr>
          <p:cNvSpPr txBox="1"/>
          <p:nvPr/>
        </p:nvSpPr>
        <p:spPr>
          <a:xfrm>
            <a:off x="3048000" y="2420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HyperDbg in the Wild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7657A4-E43C-628C-DEB9-6FD91830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3553721"/>
            <a:ext cx="4896084" cy="3296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9715DF-901C-999D-7A9A-9AF7C82E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" y="4057940"/>
            <a:ext cx="5009080" cy="2771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FF85B7-395A-9705-DA91-3B31B963CF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78"/>
          <a:stretch/>
        </p:blipFill>
        <p:spPr>
          <a:xfrm>
            <a:off x="5564095" y="3533648"/>
            <a:ext cx="6207358" cy="33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5DC99E-AC24-9354-6C65-0A300A84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3" y="373941"/>
            <a:ext cx="6417102" cy="3842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824CB-2C09-F6B0-ACA3-CFB9E1A1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201" y="1503679"/>
            <a:ext cx="5714216" cy="4733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95F4EA-5612-DA37-9E60-68C878E2DD7D}"/>
              </a:ext>
            </a:extLst>
          </p:cNvPr>
          <p:cNvSpPr txBox="1"/>
          <p:nvPr/>
        </p:nvSpPr>
        <p:spPr>
          <a:xfrm>
            <a:off x="7802880" y="63634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https://doxygen.hyperdbg.org/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2670B-3C8A-5C54-FE60-14E7EF59AFE4}"/>
              </a:ext>
            </a:extLst>
          </p:cNvPr>
          <p:cNvSpPr txBox="1"/>
          <p:nvPr/>
        </p:nvSpPr>
        <p:spPr>
          <a:xfrm>
            <a:off x="2137549" y="4343068"/>
            <a:ext cx="694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https://docs.hyperdbg.org/</a:t>
            </a:r>
          </a:p>
        </p:txBody>
      </p:sp>
    </p:spTree>
    <p:extLst>
      <p:ext uri="{BB962C8B-B14F-4D97-AF65-F5344CB8AC3E}">
        <p14:creationId xmlns:p14="http://schemas.microsoft.com/office/powerpoint/2010/main" val="443950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7C1C9B-7EC4-C46B-2D04-D54F6141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5"/>
            <a:ext cx="4086100" cy="4231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7E997E-DF51-82B3-A992-94E36ACB7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656" y="9505"/>
            <a:ext cx="4269248" cy="4231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0CD415-448C-DDC2-2273-95E25C67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31" y="2332653"/>
            <a:ext cx="3877267" cy="4231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1F111-ECC0-D046-7C43-0CBB1145F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808" y="2523930"/>
            <a:ext cx="3953112" cy="41265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888439-CA8F-8597-987D-F875261607BA}"/>
              </a:ext>
            </a:extLst>
          </p:cNvPr>
          <p:cNvSpPr txBox="1"/>
          <p:nvPr/>
        </p:nvSpPr>
        <p:spPr>
          <a:xfrm>
            <a:off x="0" y="6201542"/>
            <a:ext cx="625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https://research.hyperdbg.org/</a:t>
            </a:r>
          </a:p>
        </p:txBody>
      </p:sp>
    </p:spTree>
    <p:extLst>
      <p:ext uri="{BB962C8B-B14F-4D97-AF65-F5344CB8AC3E}">
        <p14:creationId xmlns:p14="http://schemas.microsoft.com/office/powerpoint/2010/main" val="651109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s1">
            <a:hlinkClick r:id="" action="ppaction://media"/>
            <a:extLst>
              <a:ext uri="{FF2B5EF4-FFF2-40B4-BE49-F238E27FC236}">
                <a16:creationId xmlns:a16="http://schemas.microsoft.com/office/drawing/2014/main" id="{8EB29E67-86DC-8B13-F203-16A42461D4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FFA05-A031-AE95-E2B7-6E3A91A858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32" y="2404306"/>
            <a:ext cx="2309610" cy="885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10F11-48D8-CDBB-F420-B326DD54D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28" b="36744"/>
          <a:stretch/>
        </p:blipFill>
        <p:spPr>
          <a:xfrm>
            <a:off x="4429125" y="2293425"/>
            <a:ext cx="333375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3826D6-69BC-2980-9589-71330C83E5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7" b="28713"/>
          <a:stretch/>
        </p:blipFill>
        <p:spPr>
          <a:xfrm>
            <a:off x="8113375" y="2317177"/>
            <a:ext cx="2776693" cy="92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70E8FB-D750-8890-C10C-7012770A3B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3" y="3798699"/>
            <a:ext cx="3859859" cy="6520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205D1E-A583-06D4-5E4A-8E919589F8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047" y="3506797"/>
            <a:ext cx="1261906" cy="12619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F7B50D-6F40-AA5D-34F9-1D4824E7B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70" y="3650175"/>
            <a:ext cx="3840189" cy="97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19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36875-A7DB-CD2F-8C60-7D5D5507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7" y="315209"/>
            <a:ext cx="3242945" cy="4825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BF9ED-46AF-EB81-8CC9-3F645BE6FD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7BFDAB-90C7-C477-AD32-B6D1A702AC50}"/>
              </a:ext>
            </a:extLst>
          </p:cNvPr>
          <p:cNvSpPr txBox="1"/>
          <p:nvPr/>
        </p:nvSpPr>
        <p:spPr>
          <a:xfrm>
            <a:off x="888047" y="5740400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 you for your attention</a:t>
            </a:r>
          </a:p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19272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0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CED00-3116-2812-FF9C-7C7238A5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63" y="502666"/>
            <a:ext cx="9396274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61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F5DA2-2991-6443-012D-42EED1E3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338" y="475994"/>
            <a:ext cx="5357324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0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8208E-FC23-62E4-367F-1174F406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01" y="1112319"/>
            <a:ext cx="7597798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9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72F08F-F1B8-085B-D171-CFB6D7F0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582"/>
            <a:ext cx="12192000" cy="41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0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2B458-8B0E-4CDA-95C1-A224428D603D}"/>
              </a:ext>
            </a:extLst>
          </p:cNvPr>
          <p:cNvSpPr txBox="1"/>
          <p:nvPr/>
        </p:nvSpPr>
        <p:spPr>
          <a:xfrm>
            <a:off x="3048000" y="2420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/>
              <a:t>Pitou</a:t>
            </a:r>
            <a:endParaRPr lang="en-US" sz="3600" b="1" dirty="0"/>
          </a:p>
        </p:txBody>
      </p:sp>
      <p:pic>
        <p:nvPicPr>
          <p:cNvPr id="3" name="2022-11-10 00-13-51">
            <a:hlinkClick r:id="" action="ppaction://media"/>
            <a:extLst>
              <a:ext uri="{FF2B5EF4-FFF2-40B4-BE49-F238E27FC236}">
                <a16:creationId xmlns:a16="http://schemas.microsoft.com/office/drawing/2014/main" id="{250744F4-98F7-9784-43AC-39D48B6F0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5360" y="1097280"/>
            <a:ext cx="1024128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7D4D4-49A5-F578-7E12-FF3A2F9CEA74}"/>
              </a:ext>
            </a:extLst>
          </p:cNvPr>
          <p:cNvSpPr txBox="1"/>
          <p:nvPr/>
        </p:nvSpPr>
        <p:spPr>
          <a:xfrm>
            <a:off x="1076960" y="242054"/>
            <a:ext cx="10038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Debugger detected… Trying with HyperDbg</a:t>
            </a:r>
          </a:p>
        </p:txBody>
      </p:sp>
      <p:pic>
        <p:nvPicPr>
          <p:cNvPr id="3" name="pitu">
            <a:hlinkClick r:id="" action="ppaction://media"/>
            <a:extLst>
              <a:ext uri="{FF2B5EF4-FFF2-40B4-BE49-F238E27FC236}">
                <a16:creationId xmlns:a16="http://schemas.microsoft.com/office/drawing/2014/main" id="{CE3A46FC-691B-4B30-61FD-5036EA285C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423" y="1117601"/>
            <a:ext cx="10205154" cy="57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214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400E24-ABCE-80DD-F61B-80D65AB4A243}"/>
              </a:ext>
            </a:extLst>
          </p:cNvPr>
          <p:cNvSpPr>
            <a:spLocks/>
          </p:cNvSpPr>
          <p:nvPr/>
        </p:nvSpPr>
        <p:spPr>
          <a:xfrm>
            <a:off x="0" y="4521199"/>
            <a:ext cx="12192000" cy="2336799"/>
          </a:xfrm>
          <a:prstGeom prst="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C2EAEA-9A3E-F37C-D939-636A56555A6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2336800"/>
          </a:xfrm>
          <a:prstGeom prst="rect">
            <a:avLst/>
          </a:prstGeom>
          <a:solidFill>
            <a:srgbClr val="A5E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C4E28-DBCB-B1B8-2884-178B470C6F18}"/>
              </a:ext>
            </a:extLst>
          </p:cNvPr>
          <p:cNvSpPr txBox="1"/>
          <p:nvPr/>
        </p:nvSpPr>
        <p:spPr>
          <a:xfrm>
            <a:off x="3799774" y="5340752"/>
            <a:ext cx="4653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 honor of all the Iranians who are risking their lives in pursuit of liberty and human rights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8067BF-47E8-F668-1420-8B02D780488A}"/>
              </a:ext>
            </a:extLst>
          </p:cNvPr>
          <p:cNvGrpSpPr/>
          <p:nvPr/>
        </p:nvGrpSpPr>
        <p:grpSpPr>
          <a:xfrm>
            <a:off x="3799774" y="822680"/>
            <a:ext cx="4592451" cy="3873476"/>
            <a:chOff x="3230748" y="942364"/>
            <a:chExt cx="5730503" cy="49732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F7B1C2-4F87-7471-4BA0-642EDA40F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0749" y="4166700"/>
              <a:ext cx="3109220" cy="17489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BBD10-5BE0-DE92-99DC-C59D2332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477" y="3622063"/>
              <a:ext cx="2459774" cy="22935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550BEF-C747-2414-96D8-022DF6D55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8" t="1613" r="21041" b="41826"/>
            <a:stretch/>
          </p:blipFill>
          <p:spPr>
            <a:xfrm>
              <a:off x="3230748" y="942364"/>
              <a:ext cx="3109220" cy="30911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2D4DB7-6A53-9116-4BAD-A394CABC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1476" y="942364"/>
              <a:ext cx="2459774" cy="253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7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E152DE4-5D25-5DC2-2450-33460C8574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25833" r="18444" b="9862"/>
          <a:stretch/>
        </p:blipFill>
        <p:spPr>
          <a:xfrm>
            <a:off x="5930006" y="1300077"/>
            <a:ext cx="5140681" cy="425784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A00CB1-AB5D-4445-8501-6BA2349FCECB}"/>
              </a:ext>
            </a:extLst>
          </p:cNvPr>
          <p:cNvGrpSpPr/>
          <p:nvPr/>
        </p:nvGrpSpPr>
        <p:grpSpPr>
          <a:xfrm>
            <a:off x="1120699" y="1686942"/>
            <a:ext cx="3322357" cy="3484116"/>
            <a:chOff x="993171" y="2020455"/>
            <a:chExt cx="3322357" cy="34841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202CBF-CB3E-70D5-D859-E316E6D178CD}"/>
                </a:ext>
              </a:extLst>
            </p:cNvPr>
            <p:cNvSpPr txBox="1"/>
            <p:nvPr/>
          </p:nvSpPr>
          <p:spPr>
            <a:xfrm>
              <a:off x="993785" y="3500903"/>
              <a:ext cx="3070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rade Gothic Next" panose="020B0503040303020004" pitchFamily="34" charset="0"/>
                </a:rPr>
                <a:t>High-Performance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8292FC-8F7A-4F82-699C-954524436B8B}"/>
                </a:ext>
              </a:extLst>
            </p:cNvPr>
            <p:cNvSpPr txBox="1"/>
            <p:nvPr/>
          </p:nvSpPr>
          <p:spPr>
            <a:xfrm>
              <a:off x="993171" y="2760679"/>
              <a:ext cx="20538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rade Gothic Next" panose="020B0503040303020004" pitchFamily="34" charset="0"/>
                </a:rPr>
                <a:t>Transparent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A61F8E-5476-1132-E6E9-A230F7F124DE}"/>
                </a:ext>
              </a:extLst>
            </p:cNvPr>
            <p:cNvSpPr txBox="1"/>
            <p:nvPr/>
          </p:nvSpPr>
          <p:spPr>
            <a:xfrm>
              <a:off x="993785" y="4241127"/>
              <a:ext cx="3321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Trade Gothic Next" panose="020B0503040303020004" pitchFamily="34" charset="0"/>
                </a:rPr>
                <a:t>Hypervisor-Assisted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BB4B04-ECD1-DA96-C29B-44AB426868F3}"/>
                </a:ext>
              </a:extLst>
            </p:cNvPr>
            <p:cNvSpPr txBox="1"/>
            <p:nvPr/>
          </p:nvSpPr>
          <p:spPr>
            <a:xfrm>
              <a:off x="993785" y="4981351"/>
              <a:ext cx="17059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rade Gothic Next" panose="020B0503040303020004" pitchFamily="34" charset="0"/>
                </a:rPr>
                <a:t>Debugger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A5D6D4-E835-4098-E5F7-357E43889EA8}"/>
                </a:ext>
              </a:extLst>
            </p:cNvPr>
            <p:cNvSpPr txBox="1"/>
            <p:nvPr/>
          </p:nvSpPr>
          <p:spPr>
            <a:xfrm>
              <a:off x="993171" y="2020455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rade Gothic Next" panose="020B0503040303020004" pitchFamily="34" charset="0"/>
                </a:rPr>
                <a:t>It’s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640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38B7BB-894B-C61C-196E-EF2A9F2998A4}"/>
              </a:ext>
            </a:extLst>
          </p:cNvPr>
          <p:cNvSpPr>
            <a:spLocks/>
          </p:cNvSpPr>
          <p:nvPr/>
        </p:nvSpPr>
        <p:spPr>
          <a:xfrm>
            <a:off x="0" y="4521201"/>
            <a:ext cx="12192000" cy="23367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5D7E6-4472-BA8D-71B0-A3151634735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233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DDA9A3-C072-A593-89A3-3DF4DD7977E4}"/>
              </a:ext>
            </a:extLst>
          </p:cNvPr>
          <p:cNvGrpSpPr/>
          <p:nvPr/>
        </p:nvGrpSpPr>
        <p:grpSpPr>
          <a:xfrm>
            <a:off x="3230748" y="942364"/>
            <a:ext cx="5730503" cy="4973272"/>
            <a:chOff x="3230748" y="942364"/>
            <a:chExt cx="5730503" cy="49732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76A342-8E3A-D4F9-7D38-1D0B282DC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0749" y="4166700"/>
              <a:ext cx="3109220" cy="17489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5E9413-7795-73E8-B2E6-940684FEA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477" y="3622063"/>
              <a:ext cx="2459774" cy="229357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8A4D81-2351-C08F-50FF-F97BD49AE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8" t="1613" r="21041" b="41826"/>
            <a:stretch/>
          </p:blipFill>
          <p:spPr>
            <a:xfrm>
              <a:off x="3230748" y="942364"/>
              <a:ext cx="3109220" cy="30911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8B9F3B-92C1-D5D0-DDBD-ED0D2C26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1476" y="942364"/>
              <a:ext cx="2459774" cy="253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3394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3973969D-E0AD-C60A-4E1D-DA3E5F71B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550681"/>
              </p:ext>
            </p:extLst>
          </p:nvPr>
        </p:nvGraphicFramePr>
        <p:xfrm>
          <a:off x="1574800" y="737756"/>
          <a:ext cx="9042400" cy="355368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08480">
                  <a:extLst>
                    <a:ext uri="{9D8B030D-6E8A-4147-A177-3AD203B41FA5}">
                      <a16:colId xmlns:a16="http://schemas.microsoft.com/office/drawing/2014/main" val="3011130954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818329921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3969519138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105047673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1894387310"/>
                    </a:ext>
                  </a:extLst>
                </a:gridCol>
              </a:tblGrid>
              <a:tr h="869168"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Trade Gothic Next" panose="020B0503040303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rade Gothic Next" panose="020B0503040303020004" pitchFamily="34" charset="0"/>
                        </a:rPr>
                        <a:t>User Mode Debuggers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rade Gothic Next" panose="020B0503040303020004" pitchFamily="34" charset="0"/>
                        </a:rPr>
                        <a:t>Kernel Mode Debuggers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rade Gothic Next" panose="020B0503040303020004" pitchFamily="34" charset="0"/>
                        </a:rPr>
                        <a:t>Other sub-kernel debugging solutions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rade Gothic Next" panose="020B0503040303020004" pitchFamily="34" charset="0"/>
                        </a:rPr>
                        <a:t>HyperDbg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413076"/>
                  </a:ext>
                </a:extLst>
              </a:tr>
              <a:tr h="6882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rade Gothic Next" panose="020B0503040303020004" pitchFamily="34" charset="0"/>
                        </a:rPr>
                        <a:t>Privilege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Trade Gothic Next" panose="020B0503040303020004" pitchFamily="34" charset="0"/>
                        </a:rPr>
                        <a:t>Ring &gt; 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rade Gothic Next" panose="020B0503040303020004" pitchFamily="34" charset="0"/>
                        </a:rPr>
                        <a:t>Ring 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B050"/>
                          </a:solidFill>
                          <a:latin typeface="Trade Gothic Next" panose="020B0503040303020004" pitchFamily="34" charset="0"/>
                        </a:rPr>
                        <a:t>Ring &lt; 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B050"/>
                          </a:solidFill>
                          <a:latin typeface="Trade Gothic Next" panose="020B0503040303020004" pitchFamily="34" charset="0"/>
                        </a:rPr>
                        <a:t>Ring -1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590327"/>
                  </a:ext>
                </a:extLst>
              </a:tr>
              <a:tr h="68825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rade Gothic Next" panose="020B0503040303020004" pitchFamily="34" charset="0"/>
                        </a:rPr>
                        <a:t>Transparency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Trade Gothic Next" panose="020B0503040303020004" pitchFamily="34" charset="0"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rade Gothic Next" panose="020B0503040303020004" pitchFamily="34" charset="0"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B050"/>
                          </a:solidFill>
                          <a:latin typeface="Trade Gothic Next" panose="020B0503040303020004" pitchFamily="34" charset="0"/>
                        </a:rPr>
                        <a:t>High</a:t>
                      </a:r>
                      <a:endParaRPr lang="en-US" sz="2000" b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rade Gothic Next" panose="020B05030403030200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B050"/>
                          </a:solidFill>
                          <a:latin typeface="Trade Gothic Next" panose="020B0503040303020004" pitchFamily="34" charset="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34157"/>
                  </a:ext>
                </a:extLst>
              </a:tr>
              <a:tr h="688254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rade Gothic Next" panose="020B0503040303020004" pitchFamily="34" charset="0"/>
                        </a:rPr>
                        <a:t>Performance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rade Gothic Next" panose="020B0503040303020004" pitchFamily="34" charset="0"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rade Gothic Next" panose="020B0503040303020004" pitchFamily="34" charset="0"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Trade Gothic Next" panose="020B0503040303020004" pitchFamily="34" charset="0"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B050"/>
                          </a:solidFill>
                          <a:latin typeface="Trade Gothic Next" panose="020B0503040303020004" pitchFamily="34" charset="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079488"/>
                  </a:ext>
                </a:extLst>
              </a:tr>
              <a:tr h="619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rade Gothic Next" panose="020B0503040303020004" pitchFamily="34" charset="0"/>
                        </a:rPr>
                        <a:t>Practicality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B050"/>
                          </a:solidFill>
                          <a:latin typeface="Trade Gothic Next" panose="020B0503040303020004" pitchFamily="34" charset="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00B050"/>
                          </a:solidFill>
                          <a:latin typeface="Trade Gothic Next" panose="020B0503040303020004" pitchFamily="34" charset="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Trade Gothic Next" panose="020B0503040303020004" pitchFamily="34" charset="0"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B050"/>
                          </a:solidFill>
                          <a:latin typeface="Trade Gothic Next" panose="020B0503040303020004" pitchFamily="34" charset="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8811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D6AC0F-D37A-78EB-00A2-4A112B38EAF1}"/>
              </a:ext>
            </a:extLst>
          </p:cNvPr>
          <p:cNvSpPr txBox="1"/>
          <p:nvPr/>
        </p:nvSpPr>
        <p:spPr>
          <a:xfrm>
            <a:off x="7578930" y="4718286"/>
            <a:ext cx="617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BB355-A608-5BEF-1F8A-FE469F7FAFFD}"/>
              </a:ext>
            </a:extLst>
          </p:cNvPr>
          <p:cNvSpPr txBox="1"/>
          <p:nvPr/>
        </p:nvSpPr>
        <p:spPr>
          <a:xfrm>
            <a:off x="3953828" y="4718286"/>
            <a:ext cx="953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x64dbg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2BB508-CE54-807C-64CC-A1AF2803E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73" y="4718286"/>
            <a:ext cx="391642" cy="39164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09BE036-38C4-7D4B-DDA2-18E6518DB3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3"/>
          <a:stretch/>
        </p:blipFill>
        <p:spPr>
          <a:xfrm>
            <a:off x="5602126" y="4740869"/>
            <a:ext cx="391643" cy="3464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509D65-66D7-1E1F-678D-EA8287A793C9}"/>
              </a:ext>
            </a:extLst>
          </p:cNvPr>
          <p:cNvSpPr txBox="1"/>
          <p:nvPr/>
        </p:nvSpPr>
        <p:spPr>
          <a:xfrm>
            <a:off x="5993769" y="4718286"/>
            <a:ext cx="953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WinDbg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2F454D5-8FEB-CCD7-B812-3BB1E43412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25833" r="18444" b="9862"/>
          <a:stretch/>
        </p:blipFill>
        <p:spPr>
          <a:xfrm>
            <a:off x="9004852" y="4717894"/>
            <a:ext cx="408751" cy="338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218FDD-7E5C-EAEF-A1E2-291BFAA168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37"/>
          <a:stretch/>
        </p:blipFill>
        <p:spPr>
          <a:xfrm>
            <a:off x="3698009" y="5178392"/>
            <a:ext cx="318369" cy="3041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C1E77C-51C0-8196-CAB6-82E5D2106C2C}"/>
              </a:ext>
            </a:extLst>
          </p:cNvPr>
          <p:cNvSpPr txBox="1"/>
          <p:nvPr/>
        </p:nvSpPr>
        <p:spPr>
          <a:xfrm>
            <a:off x="3959331" y="5161177"/>
            <a:ext cx="953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OllyDbg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AE075D-BCEA-60F2-8805-9DC588C106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11" r="76291" b="7692"/>
          <a:stretch/>
        </p:blipFill>
        <p:spPr>
          <a:xfrm>
            <a:off x="3698009" y="5658578"/>
            <a:ext cx="312578" cy="3385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C7CD27-88CF-16E4-89FD-3C6A5D3D8289}"/>
              </a:ext>
            </a:extLst>
          </p:cNvPr>
          <p:cNvSpPr txBox="1"/>
          <p:nvPr/>
        </p:nvSpPr>
        <p:spPr>
          <a:xfrm>
            <a:off x="3956264" y="5535469"/>
            <a:ext cx="10922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Immunity Debugger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1C90D1-4268-C9F9-CCBA-7D8A6064CC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2"/>
          <a:stretch/>
        </p:blipFill>
        <p:spPr>
          <a:xfrm>
            <a:off x="5569964" y="5184993"/>
            <a:ext cx="423805" cy="2909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8C1F1A-F8E2-A183-DD88-7337F164C190}"/>
              </a:ext>
            </a:extLst>
          </p:cNvPr>
          <p:cNvSpPr txBox="1"/>
          <p:nvPr/>
        </p:nvSpPr>
        <p:spPr>
          <a:xfrm>
            <a:off x="5993769" y="5172335"/>
            <a:ext cx="953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GDB</a:t>
            </a:r>
            <a:endParaRPr 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B3021B-883C-448D-643F-CA8C741E4A4E}"/>
              </a:ext>
            </a:extLst>
          </p:cNvPr>
          <p:cNvSpPr txBox="1"/>
          <p:nvPr/>
        </p:nvSpPr>
        <p:spPr>
          <a:xfrm>
            <a:off x="7584683" y="5161177"/>
            <a:ext cx="7218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Ether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2D8AB-47E2-35FB-F7D6-22D817AD104F}"/>
              </a:ext>
            </a:extLst>
          </p:cNvPr>
          <p:cNvSpPr txBox="1"/>
          <p:nvPr/>
        </p:nvSpPr>
        <p:spPr>
          <a:xfrm>
            <a:off x="9411129" y="4716371"/>
            <a:ext cx="1055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HyperDbg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552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F90A9B3-E040-24C8-DF7F-FE05F3388899}"/>
              </a:ext>
            </a:extLst>
          </p:cNvPr>
          <p:cNvGrpSpPr/>
          <p:nvPr/>
        </p:nvGrpSpPr>
        <p:grpSpPr>
          <a:xfrm>
            <a:off x="719118" y="344542"/>
            <a:ext cx="10753764" cy="4418471"/>
            <a:chOff x="771926" y="964637"/>
            <a:chExt cx="10753764" cy="4418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95BEDD-388D-8203-75BF-B1C4DD6DA411}"/>
                </a:ext>
              </a:extLst>
            </p:cNvPr>
            <p:cNvSpPr/>
            <p:nvPr/>
          </p:nvSpPr>
          <p:spPr>
            <a:xfrm>
              <a:off x="3499737" y="1764307"/>
              <a:ext cx="7894861" cy="31554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HyperDbg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E2D296-7E9E-814D-34C3-6EB9E6F3C76A}"/>
                </a:ext>
              </a:extLst>
            </p:cNvPr>
            <p:cNvSpPr/>
            <p:nvPr/>
          </p:nvSpPr>
          <p:spPr>
            <a:xfrm>
              <a:off x="9325690" y="1442032"/>
              <a:ext cx="2200000" cy="3577837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Host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835E7-A505-E39A-3C53-2AF9D9CAD5F1}"/>
                </a:ext>
              </a:extLst>
            </p:cNvPr>
            <p:cNvSpPr/>
            <p:nvPr/>
          </p:nvSpPr>
          <p:spPr>
            <a:xfrm>
              <a:off x="771926" y="1442032"/>
              <a:ext cx="8380288" cy="3577837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Guest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D808CA-67AB-BD5E-B6D3-9DEA5624C11B}"/>
                </a:ext>
              </a:extLst>
            </p:cNvPr>
            <p:cNvSpPr/>
            <p:nvPr/>
          </p:nvSpPr>
          <p:spPr>
            <a:xfrm>
              <a:off x="2375690" y="1762240"/>
              <a:ext cx="1058501" cy="315756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HW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3C5179-3F33-7DBF-7F60-2A077C278BFB}"/>
                </a:ext>
              </a:extLst>
            </p:cNvPr>
            <p:cNvSpPr/>
            <p:nvPr/>
          </p:nvSpPr>
          <p:spPr>
            <a:xfrm>
              <a:off x="3666496" y="2237155"/>
              <a:ext cx="5332162" cy="26188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VMX-Root Mode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E400BE-C7C8-4022-0524-CF5457D15FEB}"/>
                </a:ext>
              </a:extLst>
            </p:cNvPr>
            <p:cNvSpPr/>
            <p:nvPr/>
          </p:nvSpPr>
          <p:spPr>
            <a:xfrm>
              <a:off x="7881131" y="2291956"/>
              <a:ext cx="3135090" cy="108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Script Engine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F492B2-13FB-8542-5B38-AC7A35013A66}"/>
                </a:ext>
              </a:extLst>
            </p:cNvPr>
            <p:cNvSpPr/>
            <p:nvPr/>
          </p:nvSpPr>
          <p:spPr>
            <a:xfrm>
              <a:off x="10103050" y="4406495"/>
              <a:ext cx="1145727" cy="313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CLI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29ED18-3F61-6557-1918-E7F60BEF93D6}"/>
                </a:ext>
              </a:extLst>
            </p:cNvPr>
            <p:cNvSpPr/>
            <p:nvPr/>
          </p:nvSpPr>
          <p:spPr>
            <a:xfrm>
              <a:off x="3816115" y="2684298"/>
              <a:ext cx="1061837" cy="3041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I/O </a:t>
              </a:r>
              <a:r>
                <a:rPr lang="en-US" sz="1200" dirty="0" err="1">
                  <a:solidFill>
                    <a:schemeClr val="tx1"/>
                  </a:solidFill>
                  <a:latin typeface="Trade Gothic Next" panose="020B0503040303020004" pitchFamily="34" charset="0"/>
                </a:rPr>
                <a:t>Dbg</a:t>
              </a:r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.</a:t>
              </a:r>
            </a:p>
          </p:txBody>
        </p:sp>
        <p:sp>
          <p:nvSpPr>
            <p:cNvPr id="16" name="Arrow: Left-Right 15">
              <a:extLst>
                <a:ext uri="{FF2B5EF4-FFF2-40B4-BE49-F238E27FC236}">
                  <a16:creationId xmlns:a16="http://schemas.microsoft.com/office/drawing/2014/main" id="{E63057DC-CDC9-CF8E-3361-7B0B5FBDC451}"/>
                </a:ext>
              </a:extLst>
            </p:cNvPr>
            <p:cNvSpPr/>
            <p:nvPr/>
          </p:nvSpPr>
          <p:spPr>
            <a:xfrm>
              <a:off x="2310864" y="3423560"/>
              <a:ext cx="5501809" cy="602256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Event-Triggered Interface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C31B1D-5372-E6E7-FD0E-278EE5BB1026}"/>
                </a:ext>
              </a:extLst>
            </p:cNvPr>
            <p:cNvSpPr/>
            <p:nvPr/>
          </p:nvSpPr>
          <p:spPr>
            <a:xfrm>
              <a:off x="846659" y="1770628"/>
              <a:ext cx="1427392" cy="315756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Trade Gothic Next" panose="020B0503040303020004" pitchFamily="34" charset="0"/>
                </a:rPr>
                <a:t>Debugee</a:t>
              </a:r>
              <a:endParaRPr lang="en-US" sz="1400" dirty="0">
                <a:solidFill>
                  <a:schemeClr val="tx1"/>
                </a:solidFill>
                <a:latin typeface="Trade Gothic Next" panose="020B0503040303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54D12A-8F3A-E646-EB90-2118BFDA1F0B}"/>
                </a:ext>
              </a:extLst>
            </p:cNvPr>
            <p:cNvSpPr/>
            <p:nvPr/>
          </p:nvSpPr>
          <p:spPr>
            <a:xfrm>
              <a:off x="5009044" y="2697128"/>
              <a:ext cx="1363818" cy="2985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Emulator sub-sys.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AADCA2-6C96-1636-4A2A-893EB52264A7}"/>
                </a:ext>
              </a:extLst>
            </p:cNvPr>
            <p:cNvSpPr/>
            <p:nvPr/>
          </p:nvSpPr>
          <p:spPr>
            <a:xfrm>
              <a:off x="6509526" y="2697127"/>
              <a:ext cx="1194816" cy="2985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IDT Monitor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AA8D12-C382-20E1-DC40-B249DF9010B6}"/>
                </a:ext>
              </a:extLst>
            </p:cNvPr>
            <p:cNvSpPr/>
            <p:nvPr/>
          </p:nvSpPr>
          <p:spPr>
            <a:xfrm>
              <a:off x="4069579" y="4401018"/>
              <a:ext cx="1246902" cy="3091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VMX Mem. Mgt.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25AEF2-6F68-B628-0C61-0F5011D7E077}"/>
                </a:ext>
              </a:extLst>
            </p:cNvPr>
            <p:cNvSpPr/>
            <p:nvPr/>
          </p:nvSpPr>
          <p:spPr>
            <a:xfrm>
              <a:off x="5534314" y="4402760"/>
              <a:ext cx="1395642" cy="3091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Hooking sub-sys.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138B9D-E5BC-A8AB-BBF1-347611A4FF8E}"/>
                </a:ext>
              </a:extLst>
            </p:cNvPr>
            <p:cNvSpPr/>
            <p:nvPr/>
          </p:nvSpPr>
          <p:spPr>
            <a:xfrm>
              <a:off x="7147501" y="4390405"/>
              <a:ext cx="1537704" cy="3300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Stepping sub-sys.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A18A856-F304-AFC5-87A8-6D4F9161BF18}"/>
                </a:ext>
              </a:extLst>
            </p:cNvPr>
            <p:cNvCxnSpPr>
              <a:cxnSpLocks/>
            </p:cNvCxnSpPr>
            <p:nvPr/>
          </p:nvCxnSpPr>
          <p:spPr>
            <a:xfrm>
              <a:off x="8465861" y="3868917"/>
              <a:ext cx="0" cy="50022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5E9F3C6-541C-452A-8E42-C8146F664972}"/>
                </a:ext>
              </a:extLst>
            </p:cNvPr>
            <p:cNvCxnSpPr>
              <a:cxnSpLocks/>
            </p:cNvCxnSpPr>
            <p:nvPr/>
          </p:nvCxnSpPr>
          <p:spPr>
            <a:xfrm>
              <a:off x="7332111" y="3893832"/>
              <a:ext cx="0" cy="47530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AE6518B-50A3-08E0-A590-ACBB60892314}"/>
                </a:ext>
              </a:extLst>
            </p:cNvPr>
            <p:cNvCxnSpPr>
              <a:cxnSpLocks/>
            </p:cNvCxnSpPr>
            <p:nvPr/>
          </p:nvCxnSpPr>
          <p:spPr>
            <a:xfrm>
              <a:off x="6231422" y="3904445"/>
              <a:ext cx="0" cy="4965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E730C2A-6DDB-81E6-2F3B-3210D04DDA69}"/>
                </a:ext>
              </a:extLst>
            </p:cNvPr>
            <p:cNvCxnSpPr>
              <a:cxnSpLocks/>
            </p:cNvCxnSpPr>
            <p:nvPr/>
          </p:nvCxnSpPr>
          <p:spPr>
            <a:xfrm>
              <a:off x="4767216" y="3893832"/>
              <a:ext cx="0" cy="4965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ADCA4D8-5013-12C4-D8B8-68AE30ECAC22}"/>
                </a:ext>
              </a:extLst>
            </p:cNvPr>
            <p:cNvCxnSpPr>
              <a:cxnSpLocks/>
            </p:cNvCxnSpPr>
            <p:nvPr/>
          </p:nvCxnSpPr>
          <p:spPr>
            <a:xfrm>
              <a:off x="4519710" y="3112540"/>
              <a:ext cx="0" cy="4965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5F787BA-CD03-8BC5-321C-422EF55EEB40}"/>
                </a:ext>
              </a:extLst>
            </p:cNvPr>
            <p:cNvCxnSpPr>
              <a:cxnSpLocks/>
            </p:cNvCxnSpPr>
            <p:nvPr/>
          </p:nvCxnSpPr>
          <p:spPr>
            <a:xfrm>
              <a:off x="5757846" y="3006857"/>
              <a:ext cx="0" cy="6022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14970D4-4093-442A-AF04-64C43971048C}"/>
                </a:ext>
              </a:extLst>
            </p:cNvPr>
            <p:cNvCxnSpPr>
              <a:cxnSpLocks/>
            </p:cNvCxnSpPr>
            <p:nvPr/>
          </p:nvCxnSpPr>
          <p:spPr>
            <a:xfrm>
              <a:off x="7106934" y="3006857"/>
              <a:ext cx="0" cy="6106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65B916B-1E3F-7C79-9868-02C600EE3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3" t="14373" r="25752" b="14386"/>
            <a:stretch/>
          </p:blipFill>
          <p:spPr>
            <a:xfrm>
              <a:off x="2527539" y="2237155"/>
              <a:ext cx="446556" cy="4153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1DB1BD6-4B47-2E8A-FEEA-971E6A2A8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982450" y="2316456"/>
              <a:ext cx="415318" cy="25671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869ECB-0BD7-F2AE-3929-E4BA5D56DF5F}"/>
                </a:ext>
              </a:extLst>
            </p:cNvPr>
            <p:cNvSpPr txBox="1"/>
            <p:nvPr/>
          </p:nvSpPr>
          <p:spPr>
            <a:xfrm>
              <a:off x="10219369" y="5109066"/>
              <a:ext cx="930073" cy="2660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rade Gothic Next" panose="020B0503040303020004" pitchFamily="34" charset="0"/>
                </a:rPr>
                <a:t>Commands</a:t>
              </a:r>
              <a:endParaRPr lang="en-US" sz="1400" dirty="0">
                <a:latin typeface="Trade Gothic Next" panose="020B0503040303020004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7B8ED3F-6534-A09B-5569-BFDF579353D3}"/>
                </a:ext>
              </a:extLst>
            </p:cNvPr>
            <p:cNvCxnSpPr>
              <a:cxnSpLocks/>
              <a:stCxn id="2" idx="0"/>
              <a:endCxn id="13" idx="2"/>
            </p:cNvCxnSpPr>
            <p:nvPr/>
          </p:nvCxnSpPr>
          <p:spPr>
            <a:xfrm flipH="1" flipV="1">
              <a:off x="10675914" y="4720494"/>
              <a:ext cx="8492" cy="3885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33BE0F-4F8B-B30C-DBF3-5C4DEE8A8CD2}"/>
                </a:ext>
              </a:extLst>
            </p:cNvPr>
            <p:cNvSpPr txBox="1"/>
            <p:nvPr/>
          </p:nvSpPr>
          <p:spPr>
            <a:xfrm>
              <a:off x="10200978" y="1903751"/>
              <a:ext cx="1130973" cy="2660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ade Gothic Next" panose="020B0503040303020004" pitchFamily="34" charset="0"/>
                </a:rPr>
                <a:t>(Dis)assemble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B22C99-BF00-B910-FAB8-7A05B87BB8A8}"/>
                </a:ext>
              </a:extLst>
            </p:cNvPr>
            <p:cNvSpPr txBox="1"/>
            <p:nvPr/>
          </p:nvSpPr>
          <p:spPr>
            <a:xfrm>
              <a:off x="10228402" y="2579561"/>
              <a:ext cx="745997" cy="2660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ade Gothic Next" panose="020B0503040303020004" pitchFamily="34" charset="0"/>
                </a:rPr>
                <a:t>Scanner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0E24B9-62AB-D22C-6AEC-E1E4392BC46F}"/>
                </a:ext>
              </a:extLst>
            </p:cNvPr>
            <p:cNvSpPr txBox="1"/>
            <p:nvPr/>
          </p:nvSpPr>
          <p:spPr>
            <a:xfrm>
              <a:off x="9443370" y="2571537"/>
              <a:ext cx="605302" cy="2660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ade Gothic Next" panose="020B0503040303020004" pitchFamily="34" charset="0"/>
                </a:rPr>
                <a:t>Parser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87D749A-4810-C094-7D52-A89C5372AFDC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>
              <a:off x="10048672" y="2704547"/>
              <a:ext cx="179730" cy="802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4BF0658-CFC1-1195-BBBB-916B4775C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4655" y="2845579"/>
              <a:ext cx="0" cy="153672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B28E207-A655-4E05-AB24-7F7990D88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6021" y="3260138"/>
              <a:ext cx="0" cy="48687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DC9494E-F2DD-9EDF-A499-868FEE643692}"/>
                </a:ext>
              </a:extLst>
            </p:cNvPr>
            <p:cNvSpPr txBox="1"/>
            <p:nvPr/>
          </p:nvSpPr>
          <p:spPr>
            <a:xfrm>
              <a:off x="9402036" y="3006857"/>
              <a:ext cx="1044928" cy="2717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ade Gothic Next" panose="020B0503040303020004" pitchFamily="34" charset="0"/>
                </a:rPr>
                <a:t>IR code Gen.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0F3E1E-C392-9FB1-B636-349AD043CFDA}"/>
                </a:ext>
              </a:extLst>
            </p:cNvPr>
            <p:cNvSpPr txBox="1"/>
            <p:nvPr/>
          </p:nvSpPr>
          <p:spPr>
            <a:xfrm>
              <a:off x="7967362" y="2571537"/>
              <a:ext cx="983095" cy="2660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ade Gothic Next" panose="020B0503040303020004" pitchFamily="34" charset="0"/>
                </a:rPr>
                <a:t>Interpreter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14928D-3F19-E4A1-F72F-2D9F9004ED68}"/>
                </a:ext>
              </a:extLst>
            </p:cNvPr>
            <p:cNvSpPr/>
            <p:nvPr/>
          </p:nvSpPr>
          <p:spPr>
            <a:xfrm>
              <a:off x="9325687" y="1123415"/>
              <a:ext cx="2200001" cy="1936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Front End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FB83E3-3EA3-A7BF-2563-778B93731747}"/>
                </a:ext>
              </a:extLst>
            </p:cNvPr>
            <p:cNvSpPr/>
            <p:nvPr/>
          </p:nvSpPr>
          <p:spPr>
            <a:xfrm>
              <a:off x="771926" y="1123069"/>
              <a:ext cx="8403374" cy="1869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Back End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7422B92-DF75-BFE3-CE97-44F573406254}"/>
                </a:ext>
              </a:extLst>
            </p:cNvPr>
            <p:cNvCxnSpPr>
              <a:cxnSpLocks/>
            </p:cNvCxnSpPr>
            <p:nvPr/>
          </p:nvCxnSpPr>
          <p:spPr>
            <a:xfrm>
              <a:off x="9250495" y="2579561"/>
              <a:ext cx="0" cy="2803547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052141-D77C-AD23-BF07-83FBFD83B0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861" y="2845579"/>
              <a:ext cx="0" cy="8878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B1C5535C-7478-3189-F86E-2C9A447E379D}"/>
                </a:ext>
              </a:extLst>
            </p:cNvPr>
            <p:cNvSpPr/>
            <p:nvPr/>
          </p:nvSpPr>
          <p:spPr>
            <a:xfrm>
              <a:off x="7874807" y="3453508"/>
              <a:ext cx="2420838" cy="572308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Comm. 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rade Gothic Next" panose="020B0503040303020004" pitchFamily="34" charset="0"/>
                </a:rPr>
                <a:t>Interface</a:t>
              </a:r>
              <a:endParaRPr lang="en-US" sz="1400" dirty="0">
                <a:solidFill>
                  <a:schemeClr val="tx1"/>
                </a:solidFill>
                <a:latin typeface="Trade Gothic Next" panose="020B0503040303020004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96DBDC-DF9B-22EE-03D9-8AF19A0F2AB1}"/>
                </a:ext>
              </a:extLst>
            </p:cNvPr>
            <p:cNvCxnSpPr>
              <a:cxnSpLocks/>
            </p:cNvCxnSpPr>
            <p:nvPr/>
          </p:nvCxnSpPr>
          <p:spPr>
            <a:xfrm>
              <a:off x="9250495" y="964637"/>
              <a:ext cx="0" cy="132549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1BE8E43-0498-BDBA-3824-7684A52A1123}"/>
                </a:ext>
              </a:extLst>
            </p:cNvPr>
            <p:cNvGrpSpPr/>
            <p:nvPr/>
          </p:nvGrpSpPr>
          <p:grpSpPr>
            <a:xfrm>
              <a:off x="819650" y="2255820"/>
              <a:ext cx="1262756" cy="1002103"/>
              <a:chOff x="595457" y="1967343"/>
              <a:chExt cx="1262756" cy="1002103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7BDDB0-FEB8-CB10-1444-1C3B51B5E7EB}"/>
                  </a:ext>
                </a:extLst>
              </p:cNvPr>
              <p:cNvSpPr txBox="1"/>
              <p:nvPr/>
            </p:nvSpPr>
            <p:spPr>
              <a:xfrm>
                <a:off x="595457" y="2171392"/>
                <a:ext cx="1262756" cy="798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xor</a:t>
                </a:r>
                <a:r>
                  <a:rPr lang="en-US" sz="1200" dirty="0"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rdi</a:t>
                </a:r>
                <a:r>
                  <a:rPr lang="en-US" sz="1200" dirty="0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rdi</a:t>
                </a:r>
                <a:br>
                  <a:rPr lang="en-US" sz="1200" dirty="0">
                    <a:latin typeface="Rockwell" panose="02060603020205020403" pitchFamily="18" charset="0"/>
                    <a:cs typeface="Simplified Arabic Fixed" panose="02070309020205020404" pitchFamily="49" charset="-78"/>
                  </a:rPr>
                </a:b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xor</a:t>
                </a:r>
                <a:r>
                  <a:rPr lang="en-US" sz="1200" dirty="0"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rsi</a:t>
                </a:r>
                <a:r>
                  <a:rPr lang="en-US" sz="1200" dirty="0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rsi</a:t>
                </a:r>
                <a:br>
                  <a:rPr lang="en-US" sz="1200" dirty="0">
                    <a:latin typeface="Rockwell" panose="02060603020205020403" pitchFamily="18" charset="0"/>
                    <a:cs typeface="Simplified Arabic Fixed" panose="02070309020205020404" pitchFamily="49" charset="-78"/>
                  </a:rPr>
                </a:b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xor</a:t>
                </a:r>
                <a:r>
                  <a:rPr lang="en-US" sz="1200" dirty="0"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rdx</a:t>
                </a:r>
                <a:r>
                  <a:rPr lang="en-US" sz="1200" dirty="0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rdx</a:t>
                </a:r>
                <a:br>
                  <a:rPr lang="en-US" sz="1200" dirty="0">
                    <a:latin typeface="Rockwell" panose="02060603020205020403" pitchFamily="18" charset="0"/>
                    <a:cs typeface="Simplified Arabic Fixed" panose="02070309020205020404" pitchFamily="49" charset="-78"/>
                  </a:rPr>
                </a:b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sysret</a:t>
                </a:r>
                <a:endParaRPr lang="en-US" sz="1200" dirty="0">
                  <a:solidFill>
                    <a:schemeClr val="accent6">
                      <a:lumMod val="75000"/>
                    </a:schemeClr>
                  </a:solidFill>
                  <a:latin typeface="Rockwell" panose="02060603020205020403" pitchFamily="18" charset="0"/>
                  <a:cs typeface="Simplified Arabic Fixed" panose="02070309020205020404" pitchFamily="49" charset="-78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63FEFAE-3C9C-0260-11D6-F3FE6D1A8A19}"/>
                  </a:ext>
                </a:extLst>
              </p:cNvPr>
              <p:cNvSpPr/>
              <p:nvPr/>
            </p:nvSpPr>
            <p:spPr>
              <a:xfrm>
                <a:off x="595457" y="1967343"/>
                <a:ext cx="1071273" cy="287383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Trade Gothic Next" panose="020B0503040303020004" pitchFamily="34" charset="0"/>
                  </a:rPr>
                  <a:t>Kernel mode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C137F3-3BE4-D36A-9DE5-01CC379A3845}"/>
                </a:ext>
              </a:extLst>
            </p:cNvPr>
            <p:cNvGrpSpPr/>
            <p:nvPr/>
          </p:nvGrpSpPr>
          <p:grpSpPr>
            <a:xfrm>
              <a:off x="819650" y="3444183"/>
              <a:ext cx="1556744" cy="1411861"/>
              <a:chOff x="595457" y="3155706"/>
              <a:chExt cx="1556744" cy="1411861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60FDA3-A211-D178-14EB-EDFB621E69FB}"/>
                  </a:ext>
                </a:extLst>
              </p:cNvPr>
              <p:cNvSpPr txBox="1"/>
              <p:nvPr/>
            </p:nvSpPr>
            <p:spPr>
              <a:xfrm>
                <a:off x="595457" y="3367238"/>
                <a:ext cx="15567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mov </a:t>
                </a:r>
                <a:r>
                  <a:rPr lang="en-US" sz="1200" dirty="0" err="1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rax</a:t>
                </a:r>
                <a:r>
                  <a:rPr lang="en-US" sz="1200" dirty="0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0x15</a:t>
                </a:r>
              </a:p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mov </a:t>
                </a:r>
                <a:r>
                  <a:rPr lang="en-US" sz="1200" dirty="0" err="1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rbx</a:t>
                </a:r>
                <a:r>
                  <a:rPr lang="en-US" sz="1200" dirty="0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0x756985</a:t>
                </a:r>
              </a:p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push </a:t>
                </a:r>
                <a:r>
                  <a:rPr lang="en-US" sz="1200" dirty="0" err="1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rbx</a:t>
                </a:r>
                <a:endParaRPr lang="en-US" sz="1200" dirty="0">
                  <a:solidFill>
                    <a:schemeClr val="accent4"/>
                  </a:solidFill>
                  <a:effectLst/>
                  <a:latin typeface="Rockwell" panose="02060603020205020403" pitchFamily="18" charset="0"/>
                  <a:cs typeface="Simplified Arabic Fixed" panose="02070309020205020404" pitchFamily="49" charset="-78"/>
                </a:endParaRPr>
              </a:p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mov </a:t>
                </a:r>
                <a:r>
                  <a:rPr lang="en-US" sz="1200" dirty="0" err="1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rdi</a:t>
                </a:r>
                <a:r>
                  <a:rPr lang="en-US" sz="1200" dirty="0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</a:t>
                </a:r>
                <a:r>
                  <a:rPr lang="en-US" sz="1200" dirty="0" err="1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rsp</a:t>
                </a:r>
                <a:endParaRPr lang="en-US" sz="1200" dirty="0">
                  <a:solidFill>
                    <a:schemeClr val="accent4"/>
                  </a:solidFill>
                  <a:effectLst/>
                  <a:latin typeface="Rockwell" panose="02060603020205020403" pitchFamily="18" charset="0"/>
                  <a:cs typeface="Simplified Arabic Fixed" panose="02070309020205020404" pitchFamily="49" charset="-78"/>
                </a:endParaRPr>
              </a:p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mov </a:t>
                </a:r>
                <a:r>
                  <a:rPr lang="en-US" sz="1200" dirty="0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al, 0x55</a:t>
                </a:r>
              </a:p>
              <a:p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syscall</a:t>
                </a:r>
                <a:endParaRPr lang="en-US" sz="1200" dirty="0">
                  <a:solidFill>
                    <a:schemeClr val="accent6">
                      <a:lumMod val="75000"/>
                    </a:schemeClr>
                  </a:solidFill>
                  <a:latin typeface="Rockwell" panose="02060603020205020403" pitchFamily="18" charset="0"/>
                  <a:cs typeface="Simplified Arabic Fixed" panose="02070309020205020404" pitchFamily="49" charset="-78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9242C35-3AAB-954F-10FC-B0D83A78ABAC}"/>
                  </a:ext>
                </a:extLst>
              </p:cNvPr>
              <p:cNvSpPr/>
              <p:nvPr/>
            </p:nvSpPr>
            <p:spPr>
              <a:xfrm>
                <a:off x="595457" y="3155706"/>
                <a:ext cx="1071273" cy="287383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Trade Gothic Next" panose="020B0503040303020004" pitchFamily="34" charset="0"/>
                  </a:rPr>
                  <a:t>User mode</a:t>
                </a:r>
              </a:p>
            </p:txBody>
          </p:sp>
        </p:grp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00CA4C0-A9F5-F6F7-0F9B-59392D7EE7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1400" y="2858896"/>
              <a:ext cx="0" cy="153150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F18AD8C8-FB3F-8B65-54A9-427F29EB6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9442" y="2183271"/>
              <a:ext cx="0" cy="2185868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8B6FA5-8904-105F-A72C-EB08E49006D6}"/>
              </a:ext>
            </a:extLst>
          </p:cNvPr>
          <p:cNvSpPr txBox="1"/>
          <p:nvPr/>
        </p:nvSpPr>
        <p:spPr>
          <a:xfrm>
            <a:off x="719118" y="4950850"/>
            <a:ext cx="3042661" cy="578882"/>
          </a:xfrm>
          <a:prstGeom prst="roundRect">
            <a:avLst/>
          </a:prstGeom>
          <a:solidFill>
            <a:srgbClr val="C0A1D3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rade Gothic Next" panose="020B0503040303020004" pitchFamily="34" charset="0"/>
              </a:rPr>
              <a:t>Event: An incident of interest</a:t>
            </a:r>
          </a:p>
          <a:p>
            <a:r>
              <a:rPr lang="en-US" sz="1400" dirty="0" err="1">
                <a:latin typeface="Trade Gothic Next" panose="020B0503040303020004" pitchFamily="34" charset="0"/>
              </a:rPr>
              <a:t>Syscall</a:t>
            </a:r>
            <a:r>
              <a:rPr lang="en-US" sz="1400" dirty="0">
                <a:latin typeface="Trade Gothic Next" panose="020B0503040303020004" pitchFamily="34" charset="0"/>
              </a:rPr>
              <a:t>, specific memory access,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26746-6E86-05AC-807A-ECCAD903EE4F}"/>
              </a:ext>
            </a:extLst>
          </p:cNvPr>
          <p:cNvSpPr txBox="1"/>
          <p:nvPr/>
        </p:nvSpPr>
        <p:spPr>
          <a:xfrm>
            <a:off x="7097327" y="4950850"/>
            <a:ext cx="4375553" cy="578882"/>
          </a:xfrm>
          <a:prstGeom prst="roundRect">
            <a:avLst/>
          </a:prstGeom>
          <a:solidFill>
            <a:srgbClr val="C0A1D3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rade Gothic Next" panose="020B0503040303020004" pitchFamily="34" charset="0"/>
              </a:rPr>
              <a:t>Action: A set of functionalities following an event</a:t>
            </a:r>
          </a:p>
          <a:p>
            <a:r>
              <a:rPr lang="en-US" sz="1400" dirty="0">
                <a:latin typeface="Trade Gothic Next" panose="020B0503040303020004" pitchFamily="34" charset="0"/>
              </a:rPr>
              <a:t>Break, script (view/modify memory, registers), log,…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5F5D3-7389-093B-CBF4-F9363D7DB8D3}"/>
              </a:ext>
            </a:extLst>
          </p:cNvPr>
          <p:cNvSpPr txBox="1"/>
          <p:nvPr/>
        </p:nvSpPr>
        <p:spPr>
          <a:xfrm>
            <a:off x="4081529" y="4950850"/>
            <a:ext cx="2696047" cy="578882"/>
          </a:xfrm>
          <a:prstGeom prst="roundRect">
            <a:avLst/>
          </a:prstGeom>
          <a:solidFill>
            <a:srgbClr val="C0A1D3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rade Gothic Next" panose="020B0503040303020004" pitchFamily="34" charset="0"/>
              </a:rPr>
              <a:t>Condition: Logical expressions constraining event triggers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976B0-BEEE-6C36-0DC3-5F4903F7E619}"/>
              </a:ext>
            </a:extLst>
          </p:cNvPr>
          <p:cNvSpPr txBox="1"/>
          <p:nvPr/>
        </p:nvSpPr>
        <p:spPr>
          <a:xfrm>
            <a:off x="4720945" y="5725593"/>
            <a:ext cx="2558358" cy="578882"/>
          </a:xfrm>
          <a:prstGeom prst="roundRect">
            <a:avLst/>
          </a:prstGeom>
          <a:solidFill>
            <a:srgbClr val="C0A1D3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rade Gothic Next" panose="020B0503040303020004" pitchFamily="34" charset="0"/>
              </a:rPr>
              <a:t>Script Engine on backend</a:t>
            </a:r>
          </a:p>
          <a:p>
            <a:r>
              <a:rPr lang="en-US" sz="1400" dirty="0">
                <a:latin typeface="Trade Gothic Next" panose="020B0503040303020004" pitchFamily="34" charset="0"/>
              </a:rPr>
              <a:t>C-like: if, else, for, </a:t>
            </a:r>
            <a:r>
              <a:rPr lang="en-US" sz="1400" dirty="0" err="1">
                <a:latin typeface="Trade Gothic Next" panose="020B0503040303020004" pitchFamily="34" charset="0"/>
              </a:rPr>
              <a:t>printf</a:t>
            </a:r>
            <a:endParaRPr lang="en-US" sz="1400" dirty="0"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76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F90A9B3-E040-24C8-DF7F-FE05F3388899}"/>
              </a:ext>
            </a:extLst>
          </p:cNvPr>
          <p:cNvGrpSpPr/>
          <p:nvPr/>
        </p:nvGrpSpPr>
        <p:grpSpPr>
          <a:xfrm>
            <a:off x="719118" y="344542"/>
            <a:ext cx="10753764" cy="4418471"/>
            <a:chOff x="771926" y="964637"/>
            <a:chExt cx="10753764" cy="44184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95BEDD-388D-8203-75BF-B1C4DD6DA411}"/>
                </a:ext>
              </a:extLst>
            </p:cNvPr>
            <p:cNvSpPr/>
            <p:nvPr/>
          </p:nvSpPr>
          <p:spPr>
            <a:xfrm>
              <a:off x="3499737" y="1764307"/>
              <a:ext cx="7894861" cy="31554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HyperDbg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E2D296-7E9E-814D-34C3-6EB9E6F3C76A}"/>
                </a:ext>
              </a:extLst>
            </p:cNvPr>
            <p:cNvSpPr/>
            <p:nvPr/>
          </p:nvSpPr>
          <p:spPr>
            <a:xfrm>
              <a:off x="9325690" y="1442032"/>
              <a:ext cx="2200000" cy="3577837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Host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4835E7-A505-E39A-3C53-2AF9D9CAD5F1}"/>
                </a:ext>
              </a:extLst>
            </p:cNvPr>
            <p:cNvSpPr/>
            <p:nvPr/>
          </p:nvSpPr>
          <p:spPr>
            <a:xfrm>
              <a:off x="771926" y="1442032"/>
              <a:ext cx="8380288" cy="3577837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Guest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D808CA-67AB-BD5E-B6D3-9DEA5624C11B}"/>
                </a:ext>
              </a:extLst>
            </p:cNvPr>
            <p:cNvSpPr/>
            <p:nvPr/>
          </p:nvSpPr>
          <p:spPr>
            <a:xfrm>
              <a:off x="2375690" y="1762240"/>
              <a:ext cx="1058501" cy="315756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HW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3C5179-3F33-7DBF-7F60-2A077C278BFB}"/>
                </a:ext>
              </a:extLst>
            </p:cNvPr>
            <p:cNvSpPr/>
            <p:nvPr/>
          </p:nvSpPr>
          <p:spPr>
            <a:xfrm>
              <a:off x="3666496" y="2237155"/>
              <a:ext cx="5332162" cy="26188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VMX-Root Mode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E400BE-C7C8-4022-0524-CF5457D15FEB}"/>
                </a:ext>
              </a:extLst>
            </p:cNvPr>
            <p:cNvSpPr/>
            <p:nvPr/>
          </p:nvSpPr>
          <p:spPr>
            <a:xfrm>
              <a:off x="7881131" y="2291956"/>
              <a:ext cx="3135090" cy="10856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Script Engine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F492B2-13FB-8542-5B38-AC7A35013A66}"/>
                </a:ext>
              </a:extLst>
            </p:cNvPr>
            <p:cNvSpPr/>
            <p:nvPr/>
          </p:nvSpPr>
          <p:spPr>
            <a:xfrm>
              <a:off x="10103050" y="4406495"/>
              <a:ext cx="1145727" cy="313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CLI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29ED18-3F61-6557-1918-E7F60BEF93D6}"/>
                </a:ext>
              </a:extLst>
            </p:cNvPr>
            <p:cNvSpPr/>
            <p:nvPr/>
          </p:nvSpPr>
          <p:spPr>
            <a:xfrm>
              <a:off x="3816115" y="2684298"/>
              <a:ext cx="1061837" cy="3041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I/O </a:t>
              </a:r>
              <a:r>
                <a:rPr lang="en-US" sz="1200" dirty="0" err="1">
                  <a:solidFill>
                    <a:schemeClr val="tx1"/>
                  </a:solidFill>
                  <a:latin typeface="Trade Gothic Next" panose="020B0503040303020004" pitchFamily="34" charset="0"/>
                </a:rPr>
                <a:t>Dbg</a:t>
              </a:r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.</a:t>
              </a:r>
            </a:p>
          </p:txBody>
        </p:sp>
        <p:sp>
          <p:nvSpPr>
            <p:cNvPr id="16" name="Arrow: Left-Right 15">
              <a:extLst>
                <a:ext uri="{FF2B5EF4-FFF2-40B4-BE49-F238E27FC236}">
                  <a16:creationId xmlns:a16="http://schemas.microsoft.com/office/drawing/2014/main" id="{E63057DC-CDC9-CF8E-3361-7B0B5FBDC451}"/>
                </a:ext>
              </a:extLst>
            </p:cNvPr>
            <p:cNvSpPr/>
            <p:nvPr/>
          </p:nvSpPr>
          <p:spPr>
            <a:xfrm>
              <a:off x="2310864" y="3423560"/>
              <a:ext cx="5501809" cy="602256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Event-Triggered Interface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C31B1D-5372-E6E7-FD0E-278EE5BB1026}"/>
                </a:ext>
              </a:extLst>
            </p:cNvPr>
            <p:cNvSpPr/>
            <p:nvPr/>
          </p:nvSpPr>
          <p:spPr>
            <a:xfrm>
              <a:off x="846659" y="1770628"/>
              <a:ext cx="1427392" cy="315756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Trade Gothic Next" panose="020B0503040303020004" pitchFamily="34" charset="0"/>
                </a:rPr>
                <a:t>Debugee</a:t>
              </a:r>
              <a:endParaRPr lang="en-US" sz="1400" dirty="0">
                <a:solidFill>
                  <a:schemeClr val="tx1"/>
                </a:solidFill>
                <a:latin typeface="Trade Gothic Next" panose="020B05030403030200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54D12A-8F3A-E646-EB90-2118BFDA1F0B}"/>
                </a:ext>
              </a:extLst>
            </p:cNvPr>
            <p:cNvSpPr/>
            <p:nvPr/>
          </p:nvSpPr>
          <p:spPr>
            <a:xfrm>
              <a:off x="5009044" y="2697128"/>
              <a:ext cx="1363818" cy="2985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Emulator sub-sys.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AADCA2-6C96-1636-4A2A-893EB52264A7}"/>
                </a:ext>
              </a:extLst>
            </p:cNvPr>
            <p:cNvSpPr/>
            <p:nvPr/>
          </p:nvSpPr>
          <p:spPr>
            <a:xfrm>
              <a:off x="6509526" y="2697127"/>
              <a:ext cx="1194816" cy="2985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IDT Monitor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AA8D12-C382-20E1-DC40-B249DF9010B6}"/>
                </a:ext>
              </a:extLst>
            </p:cNvPr>
            <p:cNvSpPr/>
            <p:nvPr/>
          </p:nvSpPr>
          <p:spPr>
            <a:xfrm>
              <a:off x="4069579" y="4401018"/>
              <a:ext cx="1246902" cy="3091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VMX Mem. Mgt.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25AEF2-6F68-B628-0C61-0F5011D7E077}"/>
                </a:ext>
              </a:extLst>
            </p:cNvPr>
            <p:cNvSpPr/>
            <p:nvPr/>
          </p:nvSpPr>
          <p:spPr>
            <a:xfrm>
              <a:off x="5534314" y="4402760"/>
              <a:ext cx="1395642" cy="3091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Hooking sub-sys.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138B9D-E5BC-A8AB-BBF1-347611A4FF8E}"/>
                </a:ext>
              </a:extLst>
            </p:cNvPr>
            <p:cNvSpPr/>
            <p:nvPr/>
          </p:nvSpPr>
          <p:spPr>
            <a:xfrm>
              <a:off x="7147501" y="4390405"/>
              <a:ext cx="1537704" cy="3300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Stepping sub-sys.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A18A856-F304-AFC5-87A8-6D4F9161BF18}"/>
                </a:ext>
              </a:extLst>
            </p:cNvPr>
            <p:cNvCxnSpPr>
              <a:cxnSpLocks/>
            </p:cNvCxnSpPr>
            <p:nvPr/>
          </p:nvCxnSpPr>
          <p:spPr>
            <a:xfrm>
              <a:off x="8465861" y="3868917"/>
              <a:ext cx="0" cy="50022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5E9F3C6-541C-452A-8E42-C8146F664972}"/>
                </a:ext>
              </a:extLst>
            </p:cNvPr>
            <p:cNvCxnSpPr>
              <a:cxnSpLocks/>
            </p:cNvCxnSpPr>
            <p:nvPr/>
          </p:nvCxnSpPr>
          <p:spPr>
            <a:xfrm>
              <a:off x="7332111" y="3893832"/>
              <a:ext cx="0" cy="47530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AE6518B-50A3-08E0-A590-ACBB60892314}"/>
                </a:ext>
              </a:extLst>
            </p:cNvPr>
            <p:cNvCxnSpPr>
              <a:cxnSpLocks/>
            </p:cNvCxnSpPr>
            <p:nvPr/>
          </p:nvCxnSpPr>
          <p:spPr>
            <a:xfrm>
              <a:off x="6231422" y="3904445"/>
              <a:ext cx="0" cy="4965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E730C2A-6DDB-81E6-2F3B-3210D04DDA69}"/>
                </a:ext>
              </a:extLst>
            </p:cNvPr>
            <p:cNvCxnSpPr>
              <a:cxnSpLocks/>
            </p:cNvCxnSpPr>
            <p:nvPr/>
          </p:nvCxnSpPr>
          <p:spPr>
            <a:xfrm>
              <a:off x="4767216" y="3893832"/>
              <a:ext cx="0" cy="4965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ADCA4D8-5013-12C4-D8B8-68AE30ECAC22}"/>
                </a:ext>
              </a:extLst>
            </p:cNvPr>
            <p:cNvCxnSpPr>
              <a:cxnSpLocks/>
            </p:cNvCxnSpPr>
            <p:nvPr/>
          </p:nvCxnSpPr>
          <p:spPr>
            <a:xfrm>
              <a:off x="4519710" y="3112540"/>
              <a:ext cx="0" cy="4965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5F787BA-CD03-8BC5-321C-422EF55EEB40}"/>
                </a:ext>
              </a:extLst>
            </p:cNvPr>
            <p:cNvCxnSpPr>
              <a:cxnSpLocks/>
            </p:cNvCxnSpPr>
            <p:nvPr/>
          </p:nvCxnSpPr>
          <p:spPr>
            <a:xfrm>
              <a:off x="5757846" y="3006857"/>
              <a:ext cx="0" cy="6022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14970D4-4093-442A-AF04-64C43971048C}"/>
                </a:ext>
              </a:extLst>
            </p:cNvPr>
            <p:cNvCxnSpPr>
              <a:cxnSpLocks/>
            </p:cNvCxnSpPr>
            <p:nvPr/>
          </p:nvCxnSpPr>
          <p:spPr>
            <a:xfrm>
              <a:off x="7106934" y="3006857"/>
              <a:ext cx="0" cy="6106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65B916B-1E3F-7C79-9868-02C600EE3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3" t="14373" r="25752" b="14386"/>
            <a:stretch/>
          </p:blipFill>
          <p:spPr>
            <a:xfrm>
              <a:off x="2527539" y="2237155"/>
              <a:ext cx="446556" cy="41531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1DB1BD6-4B47-2E8A-FEEA-971E6A2A8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982450" y="2316456"/>
              <a:ext cx="415318" cy="25671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869ECB-0BD7-F2AE-3929-E4BA5D56DF5F}"/>
                </a:ext>
              </a:extLst>
            </p:cNvPr>
            <p:cNvSpPr txBox="1"/>
            <p:nvPr/>
          </p:nvSpPr>
          <p:spPr>
            <a:xfrm>
              <a:off x="10219369" y="5109066"/>
              <a:ext cx="930073" cy="2660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rade Gothic Next" panose="020B0503040303020004" pitchFamily="34" charset="0"/>
                </a:rPr>
                <a:t>Commands</a:t>
              </a:r>
              <a:endParaRPr lang="en-US" sz="1400" dirty="0">
                <a:latin typeface="Trade Gothic Next" panose="020B0503040303020004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7B8ED3F-6534-A09B-5569-BFDF579353D3}"/>
                </a:ext>
              </a:extLst>
            </p:cNvPr>
            <p:cNvCxnSpPr>
              <a:cxnSpLocks/>
              <a:stCxn id="2" idx="0"/>
              <a:endCxn id="13" idx="2"/>
            </p:cNvCxnSpPr>
            <p:nvPr/>
          </p:nvCxnSpPr>
          <p:spPr>
            <a:xfrm flipH="1" flipV="1">
              <a:off x="10675914" y="4720494"/>
              <a:ext cx="8492" cy="3885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33BE0F-4F8B-B30C-DBF3-5C4DEE8A8CD2}"/>
                </a:ext>
              </a:extLst>
            </p:cNvPr>
            <p:cNvSpPr txBox="1"/>
            <p:nvPr/>
          </p:nvSpPr>
          <p:spPr>
            <a:xfrm>
              <a:off x="10200978" y="1903751"/>
              <a:ext cx="1130973" cy="2660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ade Gothic Next" panose="020B0503040303020004" pitchFamily="34" charset="0"/>
                </a:rPr>
                <a:t>(Dis)assemble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B22C99-BF00-B910-FAB8-7A05B87BB8A8}"/>
                </a:ext>
              </a:extLst>
            </p:cNvPr>
            <p:cNvSpPr txBox="1"/>
            <p:nvPr/>
          </p:nvSpPr>
          <p:spPr>
            <a:xfrm>
              <a:off x="10228402" y="2579561"/>
              <a:ext cx="745997" cy="2660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ade Gothic Next" panose="020B0503040303020004" pitchFamily="34" charset="0"/>
                </a:rPr>
                <a:t>Scanner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0E24B9-62AB-D22C-6AEC-E1E4392BC46F}"/>
                </a:ext>
              </a:extLst>
            </p:cNvPr>
            <p:cNvSpPr txBox="1"/>
            <p:nvPr/>
          </p:nvSpPr>
          <p:spPr>
            <a:xfrm>
              <a:off x="9443370" y="2571537"/>
              <a:ext cx="605302" cy="2660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ade Gothic Next" panose="020B0503040303020004" pitchFamily="34" charset="0"/>
                </a:rPr>
                <a:t>Parser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87D749A-4810-C094-7D52-A89C5372AFDC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>
              <a:off x="10048672" y="2704547"/>
              <a:ext cx="179730" cy="8024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4BF0658-CFC1-1195-BBBB-916B4775C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4655" y="2845579"/>
              <a:ext cx="0" cy="153672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B28E207-A655-4E05-AB24-7F7990D88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6021" y="3260138"/>
              <a:ext cx="0" cy="48687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DC9494E-F2DD-9EDF-A499-868FEE643692}"/>
                </a:ext>
              </a:extLst>
            </p:cNvPr>
            <p:cNvSpPr txBox="1"/>
            <p:nvPr/>
          </p:nvSpPr>
          <p:spPr>
            <a:xfrm>
              <a:off x="9402036" y="3006857"/>
              <a:ext cx="1044928" cy="2717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ade Gothic Next" panose="020B0503040303020004" pitchFamily="34" charset="0"/>
                </a:rPr>
                <a:t>IR code Gen.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0F3E1E-C392-9FB1-B636-349AD043CFDA}"/>
                </a:ext>
              </a:extLst>
            </p:cNvPr>
            <p:cNvSpPr txBox="1"/>
            <p:nvPr/>
          </p:nvSpPr>
          <p:spPr>
            <a:xfrm>
              <a:off x="7967362" y="2571537"/>
              <a:ext cx="983095" cy="2660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rade Gothic Next" panose="020B0503040303020004" pitchFamily="34" charset="0"/>
                </a:rPr>
                <a:t>Interpreter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14928D-3F19-E4A1-F72F-2D9F9004ED68}"/>
                </a:ext>
              </a:extLst>
            </p:cNvPr>
            <p:cNvSpPr/>
            <p:nvPr/>
          </p:nvSpPr>
          <p:spPr>
            <a:xfrm>
              <a:off x="9325687" y="1123415"/>
              <a:ext cx="2200001" cy="1936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Front End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FB83E3-3EA3-A7BF-2563-778B93731747}"/>
                </a:ext>
              </a:extLst>
            </p:cNvPr>
            <p:cNvSpPr/>
            <p:nvPr/>
          </p:nvSpPr>
          <p:spPr>
            <a:xfrm>
              <a:off x="771926" y="1123069"/>
              <a:ext cx="8403374" cy="1869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Back End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7422B92-DF75-BFE3-CE97-44F573406254}"/>
                </a:ext>
              </a:extLst>
            </p:cNvPr>
            <p:cNvCxnSpPr>
              <a:cxnSpLocks/>
            </p:cNvCxnSpPr>
            <p:nvPr/>
          </p:nvCxnSpPr>
          <p:spPr>
            <a:xfrm>
              <a:off x="9250495" y="2579561"/>
              <a:ext cx="0" cy="2803547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052141-D77C-AD23-BF07-83FBFD83B0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861" y="2845579"/>
              <a:ext cx="0" cy="88783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B1C5535C-7478-3189-F86E-2C9A447E379D}"/>
                </a:ext>
              </a:extLst>
            </p:cNvPr>
            <p:cNvSpPr/>
            <p:nvPr/>
          </p:nvSpPr>
          <p:spPr>
            <a:xfrm>
              <a:off x="7874807" y="3453508"/>
              <a:ext cx="2420838" cy="572308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ade Gothic Next" panose="020B0503040303020004" pitchFamily="34" charset="0"/>
                </a:rPr>
                <a:t>Comm. 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rade Gothic Next" panose="020B0503040303020004" pitchFamily="34" charset="0"/>
                </a:rPr>
                <a:t>Interface</a:t>
              </a:r>
              <a:endParaRPr lang="en-US" sz="1400" dirty="0">
                <a:solidFill>
                  <a:schemeClr val="tx1"/>
                </a:solidFill>
                <a:latin typeface="Trade Gothic Next" panose="020B0503040303020004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96DBDC-DF9B-22EE-03D9-8AF19A0F2AB1}"/>
                </a:ext>
              </a:extLst>
            </p:cNvPr>
            <p:cNvCxnSpPr>
              <a:cxnSpLocks/>
            </p:cNvCxnSpPr>
            <p:nvPr/>
          </p:nvCxnSpPr>
          <p:spPr>
            <a:xfrm>
              <a:off x="9250495" y="964637"/>
              <a:ext cx="0" cy="132549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1BE8E43-0498-BDBA-3824-7684A52A1123}"/>
                </a:ext>
              </a:extLst>
            </p:cNvPr>
            <p:cNvGrpSpPr/>
            <p:nvPr/>
          </p:nvGrpSpPr>
          <p:grpSpPr>
            <a:xfrm>
              <a:off x="819650" y="2255820"/>
              <a:ext cx="1262756" cy="1002103"/>
              <a:chOff x="595457" y="1967343"/>
              <a:chExt cx="1262756" cy="1002103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7BDDB0-FEB8-CB10-1444-1C3B51B5E7EB}"/>
                  </a:ext>
                </a:extLst>
              </p:cNvPr>
              <p:cNvSpPr txBox="1"/>
              <p:nvPr/>
            </p:nvSpPr>
            <p:spPr>
              <a:xfrm>
                <a:off x="595457" y="2171392"/>
                <a:ext cx="1262756" cy="798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xor</a:t>
                </a:r>
                <a:r>
                  <a:rPr lang="en-US" sz="1200" dirty="0"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rdi</a:t>
                </a:r>
                <a:r>
                  <a:rPr lang="en-US" sz="1200" dirty="0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rdi</a:t>
                </a:r>
                <a:br>
                  <a:rPr lang="en-US" sz="1200" dirty="0">
                    <a:latin typeface="Rockwell" panose="02060603020205020403" pitchFamily="18" charset="0"/>
                    <a:cs typeface="Simplified Arabic Fixed" panose="02070309020205020404" pitchFamily="49" charset="-78"/>
                  </a:rPr>
                </a:b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xor</a:t>
                </a:r>
                <a:r>
                  <a:rPr lang="en-US" sz="1200" dirty="0"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rsi</a:t>
                </a:r>
                <a:r>
                  <a:rPr lang="en-US" sz="1200" dirty="0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rsi</a:t>
                </a:r>
                <a:br>
                  <a:rPr lang="en-US" sz="1200" dirty="0">
                    <a:latin typeface="Rockwell" panose="02060603020205020403" pitchFamily="18" charset="0"/>
                    <a:cs typeface="Simplified Arabic Fixed" panose="02070309020205020404" pitchFamily="49" charset="-78"/>
                  </a:rPr>
                </a:b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xor</a:t>
                </a:r>
                <a:r>
                  <a:rPr lang="en-US" sz="1200" dirty="0"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rdx</a:t>
                </a:r>
                <a:r>
                  <a:rPr lang="en-US" sz="1200" dirty="0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</a:t>
                </a:r>
                <a:r>
                  <a:rPr lang="en-US" sz="1200" dirty="0" err="1">
                    <a:solidFill>
                      <a:srgbClr val="FFC000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rdx</a:t>
                </a:r>
                <a:br>
                  <a:rPr lang="en-US" sz="1200" dirty="0">
                    <a:latin typeface="Rockwell" panose="02060603020205020403" pitchFamily="18" charset="0"/>
                    <a:cs typeface="Simplified Arabic Fixed" panose="02070309020205020404" pitchFamily="49" charset="-78"/>
                  </a:rPr>
                </a:br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sysret</a:t>
                </a:r>
                <a:endParaRPr lang="en-US" sz="1200" dirty="0">
                  <a:solidFill>
                    <a:schemeClr val="accent6">
                      <a:lumMod val="75000"/>
                    </a:schemeClr>
                  </a:solidFill>
                  <a:latin typeface="Rockwell" panose="02060603020205020403" pitchFamily="18" charset="0"/>
                  <a:cs typeface="Simplified Arabic Fixed" panose="02070309020205020404" pitchFamily="49" charset="-78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63FEFAE-3C9C-0260-11D6-F3FE6D1A8A19}"/>
                  </a:ext>
                </a:extLst>
              </p:cNvPr>
              <p:cNvSpPr/>
              <p:nvPr/>
            </p:nvSpPr>
            <p:spPr>
              <a:xfrm>
                <a:off x="595457" y="1967343"/>
                <a:ext cx="1071273" cy="287383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Trade Gothic Next" panose="020B0503040303020004" pitchFamily="34" charset="0"/>
                  </a:rPr>
                  <a:t>Kernel mode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5C137F3-3BE4-D36A-9DE5-01CC379A3845}"/>
                </a:ext>
              </a:extLst>
            </p:cNvPr>
            <p:cNvGrpSpPr/>
            <p:nvPr/>
          </p:nvGrpSpPr>
          <p:grpSpPr>
            <a:xfrm>
              <a:off x="819650" y="3444183"/>
              <a:ext cx="1556744" cy="1411861"/>
              <a:chOff x="595457" y="3155706"/>
              <a:chExt cx="1556744" cy="1411861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660FDA3-A211-D178-14EB-EDFB621E69FB}"/>
                  </a:ext>
                </a:extLst>
              </p:cNvPr>
              <p:cNvSpPr txBox="1"/>
              <p:nvPr/>
            </p:nvSpPr>
            <p:spPr>
              <a:xfrm>
                <a:off x="595457" y="3367238"/>
                <a:ext cx="15567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mov </a:t>
                </a:r>
                <a:r>
                  <a:rPr lang="en-US" sz="1200" dirty="0" err="1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rax</a:t>
                </a:r>
                <a:r>
                  <a:rPr lang="en-US" sz="1200" dirty="0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0x15</a:t>
                </a:r>
              </a:p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mov </a:t>
                </a:r>
                <a:r>
                  <a:rPr lang="en-US" sz="1200" dirty="0" err="1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rbx</a:t>
                </a:r>
                <a:r>
                  <a:rPr lang="en-US" sz="1200" dirty="0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0x756985</a:t>
                </a:r>
              </a:p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push </a:t>
                </a:r>
                <a:r>
                  <a:rPr lang="en-US" sz="1200" dirty="0" err="1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rbx</a:t>
                </a:r>
                <a:endParaRPr lang="en-US" sz="1200" dirty="0">
                  <a:solidFill>
                    <a:schemeClr val="accent4"/>
                  </a:solidFill>
                  <a:effectLst/>
                  <a:latin typeface="Rockwell" panose="02060603020205020403" pitchFamily="18" charset="0"/>
                  <a:cs typeface="Simplified Arabic Fixed" panose="02070309020205020404" pitchFamily="49" charset="-78"/>
                </a:endParaRPr>
              </a:p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mov </a:t>
                </a:r>
                <a:r>
                  <a:rPr lang="en-US" sz="1200" dirty="0" err="1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rdi</a:t>
                </a:r>
                <a:r>
                  <a:rPr lang="en-US" sz="1200" dirty="0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, </a:t>
                </a:r>
                <a:r>
                  <a:rPr lang="en-US" sz="1200" dirty="0" err="1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rsp</a:t>
                </a:r>
                <a:endParaRPr lang="en-US" sz="1200" dirty="0">
                  <a:solidFill>
                    <a:schemeClr val="accent4"/>
                  </a:solidFill>
                  <a:effectLst/>
                  <a:latin typeface="Rockwell" panose="02060603020205020403" pitchFamily="18" charset="0"/>
                  <a:cs typeface="Simplified Arabic Fixed" panose="02070309020205020404" pitchFamily="49" charset="-78"/>
                </a:endParaRPr>
              </a:p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mov </a:t>
                </a:r>
                <a:r>
                  <a:rPr lang="en-US" sz="1200" dirty="0">
                    <a:solidFill>
                      <a:schemeClr val="accent4"/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al, 0x55</a:t>
                </a:r>
              </a:p>
              <a:p>
                <a:r>
                  <a:rPr lang="en-US" sz="1200" dirty="0" err="1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Rockwell" panose="02060603020205020403" pitchFamily="18" charset="0"/>
                    <a:cs typeface="Simplified Arabic Fixed" panose="02070309020205020404" pitchFamily="49" charset="-78"/>
                  </a:rPr>
                  <a:t>syscall</a:t>
                </a:r>
                <a:endParaRPr lang="en-US" sz="1200" dirty="0">
                  <a:solidFill>
                    <a:schemeClr val="accent6">
                      <a:lumMod val="75000"/>
                    </a:schemeClr>
                  </a:solidFill>
                  <a:latin typeface="Rockwell" panose="02060603020205020403" pitchFamily="18" charset="0"/>
                  <a:cs typeface="Simplified Arabic Fixed" panose="02070309020205020404" pitchFamily="49" charset="-78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9242C35-3AAB-954F-10FC-B0D83A78ABAC}"/>
                  </a:ext>
                </a:extLst>
              </p:cNvPr>
              <p:cNvSpPr/>
              <p:nvPr/>
            </p:nvSpPr>
            <p:spPr>
              <a:xfrm>
                <a:off x="595457" y="3155706"/>
                <a:ext cx="1071273" cy="287383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200" dirty="0">
                    <a:solidFill>
                      <a:schemeClr val="tx1"/>
                    </a:solidFill>
                    <a:latin typeface="Trade Gothic Next" panose="020B0503040303020004" pitchFamily="34" charset="0"/>
                  </a:rPr>
                  <a:t>User mode</a:t>
                </a:r>
              </a:p>
            </p:txBody>
          </p:sp>
        </p:grp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00CA4C0-A9F5-F6F7-0F9B-59392D7EE7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1400" y="2858896"/>
              <a:ext cx="0" cy="1531509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F18AD8C8-FB3F-8B65-54A9-427F29EB6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9442" y="2183271"/>
              <a:ext cx="0" cy="2185868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1380E68-D60A-596C-695F-668701DE6D27}"/>
              </a:ext>
            </a:extLst>
          </p:cNvPr>
          <p:cNvSpPr txBox="1"/>
          <p:nvPr/>
        </p:nvSpPr>
        <p:spPr>
          <a:xfrm>
            <a:off x="719118" y="5008686"/>
            <a:ext cx="3387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Performance</a:t>
            </a:r>
            <a:endParaRPr lang="en-US" dirty="0"/>
          </a:p>
          <a:p>
            <a:r>
              <a:rPr lang="en-US" dirty="0"/>
              <a:t>CPU Features (e.g., VT-x, EPT)</a:t>
            </a:r>
          </a:p>
          <a:p>
            <a:r>
              <a:rPr lang="en-US" dirty="0"/>
              <a:t>Script Engine</a:t>
            </a:r>
          </a:p>
          <a:p>
            <a:r>
              <a:rPr lang="en-US" dirty="0"/>
              <a:t>Efficient low-level implementation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8B9CDB-565E-E319-A554-DFD79FA6EC01}"/>
              </a:ext>
            </a:extLst>
          </p:cNvPr>
          <p:cNvSpPr txBox="1"/>
          <p:nvPr/>
        </p:nvSpPr>
        <p:spPr>
          <a:xfrm>
            <a:off x="5436247" y="5285684"/>
            <a:ext cx="176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Privilege</a:t>
            </a:r>
          </a:p>
          <a:p>
            <a:r>
              <a:rPr lang="en-US" dirty="0"/>
              <a:t>VMX-Root Mode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6F06EF-FEC5-EC4B-4A2E-110FD6BCCC9C}"/>
              </a:ext>
            </a:extLst>
          </p:cNvPr>
          <p:cNvSpPr txBox="1"/>
          <p:nvPr/>
        </p:nvSpPr>
        <p:spPr>
          <a:xfrm>
            <a:off x="9264362" y="5285683"/>
            <a:ext cx="176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Transparency</a:t>
            </a:r>
          </a:p>
          <a:p>
            <a:r>
              <a:rPr lang="en-US" dirty="0"/>
              <a:t>Stealth in design </a:t>
            </a:r>
          </a:p>
        </p:txBody>
      </p:sp>
    </p:spTree>
    <p:extLst>
      <p:ext uri="{BB962C8B-B14F-4D97-AF65-F5344CB8AC3E}">
        <p14:creationId xmlns:p14="http://schemas.microsoft.com/office/powerpoint/2010/main" val="119450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F3DF18A-5B3A-783E-9697-52D7581B3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" t="9334" r="1191" b="3947"/>
          <a:stretch/>
        </p:blipFill>
        <p:spPr>
          <a:xfrm>
            <a:off x="274713" y="3429000"/>
            <a:ext cx="5699760" cy="2429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5960BD-6EB1-2B8F-B228-94921FEC4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0"/>
          <a:stretch/>
        </p:blipFill>
        <p:spPr>
          <a:xfrm>
            <a:off x="6217528" y="3429000"/>
            <a:ext cx="5750952" cy="24293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23E653-5756-A40C-EB83-E2CC9C8AAAE7}"/>
              </a:ext>
            </a:extLst>
          </p:cNvPr>
          <p:cNvSpPr txBox="1"/>
          <p:nvPr/>
        </p:nvSpPr>
        <p:spPr>
          <a:xfrm>
            <a:off x="3611880" y="6075532"/>
            <a:ext cx="496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MTF+VM exit (and NMI/PIN Based VM EX Control)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4BFD1-BF7E-AC3D-85AE-C66841A5133D}"/>
              </a:ext>
            </a:extLst>
          </p:cNvPr>
          <p:cNvSpPr txBox="1"/>
          <p:nvPr/>
        </p:nvSpPr>
        <p:spPr>
          <a:xfrm>
            <a:off x="3048000" y="2420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Stepping Subsystem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F52D32-F39D-71D1-3FB4-B8A1B960C3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58" b="96196" l="1536" r="92322">
                        <a14:foregroundMark x1="18618" y1="54529" x2="2303" y2="49457"/>
                        <a14:foregroundMark x1="2303" y1="49457" x2="9981" y2="46920"/>
                        <a14:foregroundMark x1="47409" y1="83333" x2="46641" y2="91304"/>
                        <a14:foregroundMark x1="92706" y1="54167" x2="85605" y2="45652"/>
                        <a14:foregroundMark x1="51823" y1="10326" x2="44530" y2="9239"/>
                        <a14:foregroundMark x1="44722" y1="89855" x2="47070" y2="92958"/>
                        <a14:backgroundMark x1="56238" y1="98551" x2="51056" y2="96558"/>
                        <a14:backgroundMark x1="52015" y1="95652" x2="44530" y2="96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626" y="1312185"/>
            <a:ext cx="640229" cy="678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89E53B-F53D-5BB6-7CE0-E4F86CEB7E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19" y="2201012"/>
            <a:ext cx="614644" cy="678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F8F202-EE66-C8F9-C72F-CAADC1622DFD}"/>
              </a:ext>
            </a:extLst>
          </p:cNvPr>
          <p:cNvSpPr txBox="1"/>
          <p:nvPr/>
        </p:nvSpPr>
        <p:spPr>
          <a:xfrm>
            <a:off x="1995263" y="14512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Guaranteed line by line instrumentation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BEE45-7338-76B5-DB88-3B46E2222EBF}"/>
              </a:ext>
            </a:extLst>
          </p:cNvPr>
          <p:cNvSpPr txBox="1"/>
          <p:nvPr/>
        </p:nvSpPr>
        <p:spPr>
          <a:xfrm>
            <a:off x="1995263" y="234011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VMX-Enable Single Core execution /Interrupt Masking</a:t>
            </a:r>
          </a:p>
        </p:txBody>
      </p:sp>
    </p:spTree>
    <p:extLst>
      <p:ext uri="{BB962C8B-B14F-4D97-AF65-F5344CB8AC3E}">
        <p14:creationId xmlns:p14="http://schemas.microsoft.com/office/powerpoint/2010/main" val="36410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rnel-user">
            <a:hlinkClick r:id="" action="ppaction://media"/>
            <a:extLst>
              <a:ext uri="{FF2B5EF4-FFF2-40B4-BE49-F238E27FC236}">
                <a16:creationId xmlns:a16="http://schemas.microsoft.com/office/drawing/2014/main" id="{E2B63539-D8F5-80F6-5993-72D0AB49E8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714BD-75D8-AF32-ED97-EF6BC8FDEF0B}"/>
              </a:ext>
            </a:extLst>
          </p:cNvPr>
          <p:cNvSpPr txBox="1"/>
          <p:nvPr/>
        </p:nvSpPr>
        <p:spPr>
          <a:xfrm>
            <a:off x="3048000" y="2420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Hooking Subsystem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D75A8-9763-0097-FAB8-573DE6FEE5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58" b="96196" l="1536" r="92322">
                        <a14:foregroundMark x1="18618" y1="54529" x2="2303" y2="49457"/>
                        <a14:foregroundMark x1="2303" y1="49457" x2="9981" y2="46920"/>
                        <a14:foregroundMark x1="47409" y1="83333" x2="46641" y2="91304"/>
                        <a14:foregroundMark x1="92706" y1="54167" x2="85605" y2="45652"/>
                        <a14:foregroundMark x1="51823" y1="10326" x2="44530" y2="9239"/>
                        <a14:foregroundMark x1="44722" y1="89855" x2="47070" y2="92958"/>
                        <a14:backgroundMark x1="56238" y1="98551" x2="51056" y2="96558"/>
                        <a14:backgroundMark x1="52015" y1="95652" x2="44530" y2="969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626" y="1312185"/>
            <a:ext cx="640229" cy="678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DB3A3D-3B94-7190-C0AB-206A891DF0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19" y="2201012"/>
            <a:ext cx="614644" cy="678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3CA588-392B-3BB8-2C3E-E8A28218518D}"/>
              </a:ext>
            </a:extLst>
          </p:cNvPr>
          <p:cNvSpPr txBox="1"/>
          <p:nvPr/>
        </p:nvSpPr>
        <p:spPr>
          <a:xfrm>
            <a:off x="1995263" y="14512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Transparent Hooking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CF515-275F-0E72-48BB-920FF1B45B2F}"/>
              </a:ext>
            </a:extLst>
          </p:cNvPr>
          <p:cNvSpPr txBox="1"/>
          <p:nvPr/>
        </p:nvSpPr>
        <p:spPr>
          <a:xfrm>
            <a:off x="1995263" y="234011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EPT-Hook and Debug Register Emulation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D357E3-8FED-E575-6E7F-407BD7853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40" y="3089839"/>
            <a:ext cx="10566400" cy="359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33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13433</TotalTime>
  <Words>510</Words>
  <Application>Microsoft Office PowerPoint</Application>
  <PresentationFormat>Widescreen</PresentationFormat>
  <Paragraphs>167</Paragraphs>
  <Slides>30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Rockwell</vt:lpstr>
      <vt:lpstr>Trade Gothic Next</vt:lpstr>
      <vt:lpstr>Trade Gothic Next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Soroush</dc:creator>
  <cp:lastModifiedBy>카르반디 무함마드 시나</cp:lastModifiedBy>
  <cp:revision>90</cp:revision>
  <dcterms:created xsi:type="dcterms:W3CDTF">2022-10-14T19:54:48Z</dcterms:created>
  <dcterms:modified xsi:type="dcterms:W3CDTF">2022-11-11T08:16:37Z</dcterms:modified>
</cp:coreProperties>
</file>